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3"/>
  </p:notesMasterIdLst>
  <p:sldIdLst>
    <p:sldId id="256" r:id="rId2"/>
    <p:sldId id="265" r:id="rId3"/>
    <p:sldId id="268" r:id="rId4"/>
    <p:sldId id="270" r:id="rId5"/>
    <p:sldId id="271" r:id="rId6"/>
    <p:sldId id="272" r:id="rId7"/>
    <p:sldId id="274" r:id="rId8"/>
    <p:sldId id="273" r:id="rId9"/>
    <p:sldId id="275" r:id="rId10"/>
    <p:sldId id="276" r:id="rId11"/>
    <p:sldId id="292" r:id="rId12"/>
    <p:sldId id="277" r:id="rId13"/>
    <p:sldId id="293" r:id="rId14"/>
    <p:sldId id="278" r:id="rId15"/>
    <p:sldId id="294" r:id="rId16"/>
    <p:sldId id="279" r:id="rId17"/>
    <p:sldId id="295" r:id="rId18"/>
    <p:sldId id="280" r:id="rId19"/>
    <p:sldId id="296" r:id="rId20"/>
    <p:sldId id="281" r:id="rId21"/>
    <p:sldId id="297" r:id="rId22"/>
    <p:sldId id="282" r:id="rId23"/>
    <p:sldId id="298" r:id="rId24"/>
    <p:sldId id="283" r:id="rId25"/>
    <p:sldId id="299" r:id="rId26"/>
    <p:sldId id="284" r:id="rId27"/>
    <p:sldId id="300" r:id="rId28"/>
    <p:sldId id="285" r:id="rId29"/>
    <p:sldId id="301" r:id="rId30"/>
    <p:sldId id="286" r:id="rId31"/>
    <p:sldId id="302" r:id="rId32"/>
    <p:sldId id="287" r:id="rId33"/>
    <p:sldId id="303" r:id="rId34"/>
    <p:sldId id="288" r:id="rId35"/>
    <p:sldId id="304" r:id="rId36"/>
    <p:sldId id="289" r:id="rId37"/>
    <p:sldId id="305" r:id="rId38"/>
    <p:sldId id="290" r:id="rId39"/>
    <p:sldId id="306" r:id="rId40"/>
    <p:sldId id="291" r:id="rId41"/>
    <p:sldId id="307" r:id="rId42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2FDB2607-1784-4EEB-B798-7EB5836EED8A}">
        <p14:showMediaCtrls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1"/>
      </p:ext>
    </p:extLst>
  </p:showPr>
  <p:extLs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69"/>
    <p:restoredTop sz="94694"/>
  </p:normalViewPr>
  <p:slideViewPr>
    <p:cSldViewPr snapToGrid="0">
      <p:cViewPr varScale="1">
        <p:scale>
          <a:sx n="82" d="100"/>
          <a:sy n="82" d="100"/>
        </p:scale>
        <p:origin x="-854" y="-86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lvl="0"/>
            <a:endParaRPr kumimoji="1" lang="x-none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lvl="0"/>
            <a:fld id="{006F870D-227A-D941-9BEA-D62425905842}" type="datetime1">
              <a:rPr kumimoji="1" lang="x-none" altLang="en-US" smtClean="0"/>
              <a:pPr lvl="0"/>
              <a:t>2024-08-01</a:t>
            </a:fld>
            <a:endParaRPr kumimoji="1" lang="x-none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x-none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kumimoji="1" lang="ko-KR" altLang="en-US"/>
              <a:t>마스터 텍스트 스타일을 편집하려면 클릭</a:t>
            </a:r>
          </a:p>
          <a:p>
            <a:pPr lvl="1">
              <a:defRPr/>
            </a:pPr>
            <a:r>
              <a:rPr kumimoji="1" lang="ko-KR" altLang="en-US"/>
              <a:t>두 번째 수준</a:t>
            </a:r>
          </a:p>
          <a:p>
            <a:pPr lvl="2">
              <a:defRPr/>
            </a:pPr>
            <a:r>
              <a:rPr kumimoji="1" lang="ko-KR" altLang="en-US"/>
              <a:t>세 번째 수준</a:t>
            </a:r>
          </a:p>
          <a:p>
            <a:pPr lvl="3">
              <a:defRPr/>
            </a:pPr>
            <a:r>
              <a:rPr kumimoji="1" lang="ko-KR" altLang="en-US"/>
              <a:t>네 번째 수준</a:t>
            </a:r>
          </a:p>
          <a:p>
            <a:pPr lvl="4">
              <a:defRPr/>
            </a:pPr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endParaRPr kumimoji="1" lang="x-none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lvl="0"/>
            <a:fld id="{A8FDE59B-8AC3-2741-B64B-69A6215399C6}" type="slidenum">
              <a:rPr kumimoji="1" lang="x-none" altLang="en-US" smtClean="0"/>
              <a:pPr lvl="0"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12761377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x-none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FDE59B-8AC3-2741-B64B-69A6215399C6}" type="slidenum">
              <a:rPr kumimoji="1" lang="x-none" altLang="en-US" smtClean="0"/>
              <a:pPr/>
              <a:t>2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27199223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11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12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13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14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15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16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17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18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19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20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x-none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FDE59B-8AC3-2741-B64B-69A6215399C6}" type="slidenum">
              <a:rPr kumimoji="1" lang="x-none" altLang="en-US" smtClean="0"/>
              <a:pPr/>
              <a:t>3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5517681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21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22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23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24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25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26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27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28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29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30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4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31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32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33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34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35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36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37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38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39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40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5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41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6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7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8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9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040557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A8FDE59B-8AC3-2741-B64B-69A6215399C6}" type="slidenum">
              <a:rPr kumimoji="1" lang="x-none" altLang="en-US" smtClean="0"/>
              <a:pPr lvl="0"/>
              <a:t>10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3633867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x-none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x-none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x-none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x-none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x-none" altLang="en-US" smtClean="0"/>
              <a:pPr/>
              <a:t>2024-08-01</a:t>
            </a:fld>
            <a:endParaRPr kumimoji="1" lang="x-none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x-none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x-none" altLang="en-US" smtClean="0"/>
              <a:pPr/>
              <a:t>‹#›</a:t>
            </a:fld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xmlns="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 descr="직사각형, 텍스트, 스크린샷, 라인이(가) 표시된 사진&#10;&#10;자동 생성된 설명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A965F56A-A512-EFB2-45DA-7B7FA89C79A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7" name="직선 연결선[R] 6"/>
          <p:cNvCxnSpPr/>
          <p:nvPr/>
        </p:nvCxnSpPr>
        <p:spPr>
          <a:xfrm>
            <a:off x="1520744" y="1115999"/>
            <a:ext cx="973083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1200" y="3097530"/>
            <a:ext cx="10540380" cy="110483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6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Discover Yourself</a:t>
            </a:r>
            <a:endParaRPr lang="en-US" altLang="x-none" sz="66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pic>
        <p:nvPicPr>
          <p:cNvPr id="42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438453" y="651600"/>
            <a:ext cx="1296458" cy="469900"/>
          </a:xfrm>
          <a:prstGeom prst="rect">
            <a:avLst/>
          </a:prstGeom>
        </p:spPr>
      </p:pic>
      <p:pic>
        <p:nvPicPr>
          <p:cNvPr id="43" name="그림 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 flipH="1">
            <a:off x="2721102" y="651600"/>
            <a:ext cx="2016364" cy="469900"/>
          </a:xfrm>
          <a:prstGeom prst="rect">
            <a:avLst/>
          </a:prstGeom>
        </p:spPr>
      </p:pic>
      <p:sp>
        <p:nvSpPr>
          <p:cNvPr id="44" name="TextBox 17"/>
          <p:cNvSpPr txBox="1"/>
          <p:nvPr/>
        </p:nvSpPr>
        <p:spPr>
          <a:xfrm>
            <a:off x="1595185" y="706755"/>
            <a:ext cx="2956429" cy="367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ko-KR">
                <a:effectLst/>
                <a:latin typeface="+mj-lt"/>
                <a:ea typeface="Noto Sans KR"/>
              </a:rPr>
              <a:t>Daily English Conversation</a:t>
            </a:r>
            <a:endParaRPr lang="en-US" altLang="ko-KR">
              <a:latin typeface="+mj-lt"/>
              <a:ea typeface="Noto Sans KR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1303517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strength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7551" y="1478206"/>
            <a:ext cx="3167676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12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강점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장점</a:t>
            </a:r>
            <a:endParaRPr lang="en-US" altLang="x-none" sz="4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artist’s greatest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strength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was </a:t>
            </a:r>
          </a:p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painting landscapes.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그 화가의 가장 큰 </a:t>
            </a:r>
            <a:r>
              <a:rPr lang="ko-KR" altLang="en-US" sz="3200" b="1" spc="-150" dirty="0" smtClean="0">
                <a:solidFill>
                  <a:srgbClr val="E501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장점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은 풍경을 그리는 것이었다</a:t>
            </a:r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x-none" sz="3200" spc="-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photography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731" y="1478206"/>
            <a:ext cx="4317316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13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사진 촬영</a:t>
            </a:r>
            <a:endParaRPr lang="en-US" altLang="x-none" sz="48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Amy bought a camera to practice her </a:t>
            </a:r>
          </a:p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skills in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photography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Amy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는 </a:t>
            </a:r>
            <a:r>
              <a:rPr lang="ko-KR" altLang="en-US" sz="3200" b="1" spc="-150" dirty="0" smtClean="0">
                <a:solidFill>
                  <a:srgbClr val="E501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사진 촬영 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기술을 연습하기 위해 카메라를 샀다</a:t>
            </a:r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x-none" sz="3200" spc="-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disappointed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2600" y="769077"/>
            <a:ext cx="4418743" cy="441874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lang="en-US" altLang="x-none" sz="160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13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실망한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낙담한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Dad was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disappointed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that I lied about breaking the vase.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아빠는 내가 꽃병을 깼다고 거짓말을 해서 </a:t>
            </a:r>
            <a:r>
              <a:rPr lang="ko-KR" altLang="en-US" sz="3200" b="1" spc="-150" dirty="0" smtClean="0">
                <a:solidFill>
                  <a:srgbClr val="E501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실망하셨다</a:t>
            </a:r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x-none" sz="3200" spc="-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156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struggling</a:t>
            </a:r>
            <a:endParaRPr lang="en-US" altLang="x-none" sz="32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2092" y="1151635"/>
            <a:ext cx="2890430" cy="3612571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p.13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분투하는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기를 쓰는</a:t>
            </a:r>
            <a:endParaRPr lang="en-US" altLang="x-none" sz="3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unknown artist is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struggling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to become famous.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9175710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무명의 아티스트가 유명해지기 위해 </a:t>
            </a:r>
            <a:r>
              <a:rPr lang="ko-KR" altLang="en-US" sz="3200" b="1" spc="-150" dirty="0" smtClean="0">
                <a:solidFill>
                  <a:srgbClr val="E501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고군분투하고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있다</a:t>
            </a:r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x-none" sz="3200" spc="-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athlete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2899" y="1478206"/>
            <a:ext cx="4856980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p.16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운동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선수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professional soccer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athlete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trains twice a day.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그 프로 축구 </a:t>
            </a:r>
            <a:r>
              <a:rPr lang="ko-KR" altLang="en-US" sz="3200" b="1" spc="-150" dirty="0" smtClean="0">
                <a:solidFill>
                  <a:srgbClr val="E501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선수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는 하루에 두 번씩 훈련한다</a:t>
            </a:r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x-none" sz="3200" spc="-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&#10;&#10;자동 생성된 설명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1E2C0379-EA23-2DBA-05C0-BA79BFA1125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156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conflict</a:t>
            </a:r>
            <a:endParaRPr lang="ko-KR" altLang="en-US" sz="6000" dirty="0">
              <a:effectLst/>
              <a:latin typeface="나눔고딕"/>
              <a:ea typeface="나눔고딕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5DD50116-7CDB-C40B-5DA6-383B9F1D3EEF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7145" y="1179968"/>
            <a:ext cx="4828490" cy="383446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12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갈등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충돌</a:t>
            </a:r>
            <a:endParaRPr kumimoji="0" lang="en-US" altLang="ko-KR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004181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biologist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9688" y="1648952"/>
            <a:ext cx="6957556" cy="2969701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lang="en-US" altLang="x-none" sz="160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16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생물학자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biologists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research how whales communicate underwater.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b="1" spc="-150" dirty="0" smtClean="0">
                <a:solidFill>
                  <a:srgbClr val="E501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생물학자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들은 고래가 수중에서 어떻게 의사소통을 하는지 연구한다</a:t>
            </a:r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x-none" sz="3200" spc="-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receptionist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7909" y="1478206"/>
            <a:ext cx="4046961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16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접수원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안내원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new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receptionist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 greeted every visitor with a warm smile.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새로운 </a:t>
            </a:r>
            <a:r>
              <a:rPr lang="ko-KR" altLang="en-US" sz="3200" b="1" spc="-150" dirty="0" smtClean="0">
                <a:solidFill>
                  <a:srgbClr val="E501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안내원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은 모든 방문객에게 따뜻한 미소로 인사했다</a:t>
            </a:r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x-none" sz="3200" spc="-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architect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3087" y="1226280"/>
            <a:ext cx="4605222" cy="3625639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p.16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건축가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famous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architect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is known for designing buildings that curve.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그 유명한 </a:t>
            </a:r>
            <a:r>
              <a:rPr lang="ko-KR" altLang="en-US" sz="3200" b="1" spc="-150" dirty="0" smtClean="0">
                <a:solidFill>
                  <a:srgbClr val="E501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건축가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는 곡선형 건물을 디자인하는 것으로 유명하다</a:t>
            </a:r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x-none" sz="3200" spc="-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artificial intelligence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4840" y="1650679"/>
            <a:ext cx="5753099" cy="2893040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p.17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인공 지능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05000" y="1906905"/>
            <a:ext cx="8998235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Researchers in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artificial intelligence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developed computers that can make decisions on their own.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3662" y="4114567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b="1" spc="-150" dirty="0" smtClean="0">
                <a:solidFill>
                  <a:srgbClr val="E501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인공 지능 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연구자들은 스스로 의사 결정을 할 수 있는 컴퓨터를 개발했다</a:t>
            </a:r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x-none" sz="3200" spc="-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0358" y="2118594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4090521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translator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6493" y="1226280"/>
            <a:ext cx="3681623" cy="3681623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p.17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번역가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통역사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guide acted as a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translator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for the visitors from France.</a:t>
            </a: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그 가이드는 프랑스에서 온 방문객들을 위한 </a:t>
            </a:r>
            <a:r>
              <a:rPr lang="ko-KR" altLang="en-US" sz="3200" b="1" spc="-150" dirty="0" smtClean="0">
                <a:solidFill>
                  <a:srgbClr val="E501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통역사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로서의 역할을 했다</a:t>
            </a:r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x-none" sz="3200" spc="-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&#10;&#10;자동 생성된 설명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4A181DF1-4B1D-0B46-7236-C38E96C956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54580"/>
            <a:ext cx="8998235" cy="144655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Nick and Sally had a </a:t>
            </a:r>
            <a:r>
              <a:rPr lang="en-US" altLang="x-none" sz="4400" b="1" spc="-150" dirty="0" smtClean="0">
                <a:solidFill>
                  <a:srgbClr val="E501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conflict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about </a:t>
            </a:r>
          </a:p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which movie to watch.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5DD50116-7CDB-C40B-5DA6-383B9F1D3EEF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6CA47272-44BE-4D20-4C11-F5E265ADF260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Lesson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14331" y="39357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Nick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과 </a:t>
            </a:r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Sally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는 어떤 영화를 볼지 </a:t>
            </a:r>
            <a:r>
              <a:rPr lang="ko-KR" altLang="en-US" sz="3200" b="1" spc="-150" dirty="0" smtClean="0">
                <a:solidFill>
                  <a:srgbClr val="E501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갈등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을 겪었다</a:t>
            </a:r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x-none" sz="3200" spc="-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:dsp="http://schemas.microsoft.com/office/drawing/2008/diagram" xmlns:dgm="http://schemas.openxmlformats.org/drawingml/2006/diagram" xmlns:c="http://schemas.openxmlformats.org/drawingml/2006/chart" xmlns="" id="{63F6FF1E-B947-C8E8-BB51-D4F5B5C980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688" y="3864059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25904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impressive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2899" y="1478206"/>
            <a:ext cx="4856980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18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인상적인</a:t>
            </a:r>
            <a:endParaRPr lang="en-US" altLang="x-none" sz="3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51653" y="1720292"/>
            <a:ext cx="8998235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impressive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painting of the grapes was so realistic that it looked like a photograph.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포도를 그린 </a:t>
            </a:r>
            <a:r>
              <a:rPr lang="ko-KR" altLang="en-US" sz="3200" b="1" spc="-150" dirty="0" smtClean="0">
                <a:solidFill>
                  <a:srgbClr val="E501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인상적인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그림은 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너무 사실적이어서 사진처럼 보였다</a:t>
            </a:r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x-none" sz="3200" spc="-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78349" y="1894660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156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multiple</a:t>
            </a:r>
            <a:endParaRPr lang="en-US" altLang="x-none" sz="32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4840" y="1658925"/>
            <a:ext cx="5753099" cy="2876549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18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다양한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여러 개의</a:t>
            </a:r>
            <a:endParaRPr lang="en-US" altLang="x-none" sz="3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Natalie has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multiple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pencils in case one breaks during the test.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R" sz="3200" spc="-150" dirty="0" smtClean="0">
                <a:latin typeface="나눔고딕" pitchFamily="50" charset="-127"/>
                <a:ea typeface="나눔고딕" pitchFamily="50" charset="-127"/>
              </a:rPr>
              <a:t>Natalie</a:t>
            </a:r>
            <a:r>
              <a:rPr lang="ko-KR" altLang="en-US" sz="3200" spc="-150" dirty="0" smtClean="0">
                <a:latin typeface="나눔고딕" pitchFamily="50" charset="-127"/>
                <a:ea typeface="나눔고딕" pitchFamily="50" charset="-127"/>
              </a:rPr>
              <a:t>는 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시험 중 하나가 부러질 경우를 대비해 </a:t>
            </a:r>
            <a:endParaRPr lang="en-US" altLang="ko-KR" sz="3200" dirty="0" smtClean="0">
              <a:latin typeface="나눔고딕" pitchFamily="50" charset="-127"/>
              <a:ea typeface="나눔고딕" pitchFamily="50" charset="-127"/>
            </a:endParaRPr>
          </a:p>
          <a:p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여러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개의 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연필을 가지고 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challenging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4841" y="1478206"/>
            <a:ext cx="5753097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18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간단하지 않은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힘든</a:t>
            </a:r>
            <a:endParaRPr lang="en-US" altLang="x-none" sz="3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Beginner hikers should train before trying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challenging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routes. 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초보 등산객들은 </a:t>
            </a:r>
            <a:r>
              <a:rPr lang="ko-KR" altLang="en-US" sz="3200" b="1" spc="-150" dirty="0" smtClean="0">
                <a:solidFill>
                  <a:srgbClr val="E501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힘든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경로를 시도하기 전에 훈련을 해야 한다</a:t>
            </a:r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x-none" sz="3200" spc="-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consider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0212" y="1478206"/>
            <a:ext cx="4402354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p.22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고려하다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생각하다</a:t>
            </a:r>
            <a:endParaRPr lang="en-US" altLang="x-none" sz="3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Aaron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considered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buying new shoes but decided to save money instead.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Aaron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은 새 신발을 살까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생각했지만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 대신 돈을 아끼기로 결심했다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x-none" sz="3200" spc="-1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literature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1893" y="1478206"/>
            <a:ext cx="4578993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23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문학</a:t>
            </a:r>
            <a:endParaRPr lang="en-US" altLang="x-none" sz="36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We studied the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literature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that was written by William Shakespeare.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우리는 </a:t>
            </a:r>
            <a:r>
              <a:rPr lang="ko-KR" altLang="en-US" sz="3200" dirty="0" err="1" smtClean="0">
                <a:latin typeface="나눔고딕" pitchFamily="50" charset="-127"/>
                <a:ea typeface="나눔고딕" pitchFamily="50" charset="-127"/>
              </a:rPr>
              <a:t>윌리엄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 셰익스피어가 쓴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문학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을 공부했다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independently</a:t>
            </a:r>
            <a:endParaRPr lang="en-US" altLang="ko-KR" sz="6000" b="1" dirty="0">
              <a:effectLst/>
              <a:latin typeface="Calibri"/>
              <a:ea typeface="Noto Sans KR Medium"/>
              <a:cs typeface="Calibri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4840" y="1478206"/>
            <a:ext cx="5753099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12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스스로</a:t>
            </a:r>
            <a:r>
              <a:rPr lang="en-US" altLang="ko-KR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독립적으로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 smtClean="0">
                <a:latin typeface="Calibri" pitchFamily="34" charset="0"/>
                <a:cs typeface="Calibri" pitchFamily="34" charset="0"/>
              </a:rPr>
              <a:t>journalism</a:t>
            </a:r>
            <a:endParaRPr lang="en-US" altLang="x-none" sz="4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3067" y="1478206"/>
            <a:ext cx="5396645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smtClean="0">
                <a:solidFill>
                  <a:srgbClr val="FFFFFF"/>
                </a:solidFill>
                <a:latin typeface="Noto Sans KR Medium"/>
                <a:ea typeface="Noto Sans KR Medium"/>
              </a:rPr>
              <a:t>23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저널리즘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reporter used his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journalism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skills to research for his article.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107721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그 기자는 자신의 </a:t>
            </a:r>
            <a:r>
              <a:rPr lang="ko-KR" altLang="en-US" sz="3200" b="1" dirty="0" smtClean="0">
                <a:solidFill>
                  <a:srgbClr val="E5017F"/>
                </a:solidFill>
                <a:latin typeface="나눔고딕" pitchFamily="50" charset="-127"/>
                <a:ea typeface="나눔고딕" pitchFamily="50" charset="-127"/>
              </a:rPr>
              <a:t>저널리즘</a:t>
            </a:r>
            <a:r>
              <a:rPr lang="ko-KR" altLang="en-US" sz="3200" dirty="0" smtClean="0">
                <a:latin typeface="나눔고딕" pitchFamily="50" charset="-127"/>
                <a:ea typeface="나눔고딕" pitchFamily="50" charset="-127"/>
              </a:rPr>
              <a:t> 기술을 활용하여 기사를 위한 조사를 했다</a:t>
            </a:r>
            <a:r>
              <a:rPr lang="en-US" altLang="ko-KR" sz="32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en-US" altLang="x-none" sz="3200" spc="-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2" y="2364105"/>
            <a:ext cx="8382608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child can tie her shoes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independently</a:t>
            </a:r>
            <a:r>
              <a:rPr lang="en-US" altLang="x-none" sz="4400" spc="-150" dirty="0" smtClean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.</a:t>
            </a:r>
            <a:endParaRPr lang="en-US" sz="4400" dirty="0" smtClean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그 아이는 </a:t>
            </a:r>
            <a:r>
              <a:rPr lang="ko-KR" altLang="en-US" sz="3200" b="1" spc="-150" dirty="0" smtClean="0">
                <a:solidFill>
                  <a:srgbClr val="E501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스스로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신발 끈을 묶을 수 있다</a:t>
            </a:r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x-none" sz="3200" spc="-1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experiment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8067" y="1478206"/>
            <a:ext cx="2886645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12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실험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Scientists ran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experiments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to find the cure to a disease.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spc="-1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과학자들은 질병 치료제를 찾기 위해 </a:t>
            </a:r>
            <a:r>
              <a:rPr lang="ko-KR" altLang="en-US" sz="3200" b="1" spc="-100" dirty="0" smtClean="0">
                <a:solidFill>
                  <a:srgbClr val="E501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실험</a:t>
            </a:r>
            <a:r>
              <a:rPr lang="ko-KR" altLang="en-US" sz="3200" spc="-1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을 진행했다</a:t>
            </a:r>
            <a:r>
              <a:rPr lang="en-US" altLang="ko-KR" sz="3200" spc="-1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x-none" sz="3200" spc="-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29719" y="5002530"/>
            <a:ext cx="10687791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x-none" sz="6000" b="1" dirty="0" smtClean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instrument</a:t>
            </a:r>
            <a:endParaRPr lang="en-US" altLang="x-none" sz="5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 dirty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</a:t>
            </a:r>
            <a:r>
              <a:rPr lang="en-US" altLang="ko-KR" sz="2000" dirty="0" smtClean="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1</a:t>
            </a:r>
            <a:endParaRPr lang="en-US" altLang="ko-KR" sz="2000" dirty="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731" y="1478206"/>
            <a:ext cx="4317316" cy="3237987"/>
          </a:xfrm>
          <a:prstGeom prst="rect">
            <a:avLst/>
          </a:prstGeom>
        </p:spPr>
      </p:pic>
      <p:sp>
        <p:nvSpPr>
          <p:cNvPr id="23" name="TextBox 18"/>
          <p:cNvSpPr txBox="1"/>
          <p:nvPr/>
        </p:nvSpPr>
        <p:spPr>
          <a:xfrm>
            <a:off x="11424061" y="1449705"/>
            <a:ext cx="767937" cy="3390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x-none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p.</a:t>
            </a:r>
            <a:r>
              <a:rPr kumimoji="0" lang="en-US" altLang="ko-KR" sz="1600" b="0" i="0" u="none" strike="noStrike" kern="1200" cap="none" spc="0" normalizeH="0" baseline="0" dirty="0" smtClean="0">
                <a:solidFill>
                  <a:srgbClr val="FFFFFF"/>
                </a:solidFill>
                <a:latin typeface="Noto Sans KR Medium"/>
                <a:ea typeface="Noto Sans KR Medium"/>
              </a:rPr>
              <a:t>12</a:t>
            </a:r>
            <a:endParaRPr kumimoji="0" lang="en-US" altLang="ko-KR" sz="1600" b="0" i="0" u="none" strike="noStrike" kern="1200" cap="none" spc="0" normalizeH="0" baseline="0" dirty="0">
              <a:solidFill>
                <a:srgbClr val="FFFFFF"/>
              </a:solidFill>
              <a:latin typeface="Noto Sans KR Medium"/>
              <a:ea typeface="Noto Sans KR Medium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572569" y="5964555"/>
            <a:ext cx="1068779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악기</a:t>
            </a:r>
            <a:endParaRPr kumimoji="0" lang="ko-KR" altLang="en-US" sz="3600" b="0" i="0" u="none" strike="noStrike" kern="1200" cap="none" spc="0" normalizeH="0" baseline="0" dirty="0">
              <a:solidFill>
                <a:srgbClr val="000000"/>
              </a:solidFill>
              <a:effectLst/>
              <a:latin typeface="나눔고딕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42262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직사각형, 텍스트, 스크린샷, 라인이(가) 표시된 사진  자동 생성된 설명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14331" y="2364105"/>
            <a:ext cx="8998235" cy="14344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The recorder is smaller </a:t>
            </a:r>
            <a:r>
              <a:rPr lang="en-US" sz="4400" b="1" dirty="0" smtClean="0">
                <a:solidFill>
                  <a:srgbClr val="E5017F"/>
                </a:solidFill>
                <a:latin typeface="Calibri" pitchFamily="34" charset="0"/>
                <a:cs typeface="Calibri" pitchFamily="34" charset="0"/>
              </a:rPr>
              <a:t>instrument</a:t>
            </a:r>
            <a:r>
              <a:rPr lang="en-US" sz="4400" b="1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r>
              <a:rPr lang="en-US" sz="4400" dirty="0" smtClean="0">
                <a:latin typeface="Calibri" pitchFamily="34" charset="0"/>
                <a:cs typeface="Calibri" pitchFamily="34" charset="0"/>
              </a:rPr>
              <a:t>than the piano.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직선 연결선[R] 13"/>
          <p:cNvCxnSpPr/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defRPr/>
            </a:pPr>
            <a:r>
              <a:rPr lang="en-US" altLang="x-none" sz="2000">
                <a:solidFill>
                  <a:srgbClr val="4E81BF"/>
                </a:solidFill>
                <a:effectLst/>
                <a:latin typeface="Noto Sans KR Medium"/>
                <a:ea typeface="Noto Sans KR Medium"/>
              </a:rPr>
              <a:t>Lesson 1</a:t>
            </a:r>
            <a:endParaRPr lang="en-US" altLang="x-none" sz="2000">
              <a:solidFill>
                <a:srgbClr val="4E81BF"/>
              </a:solidFill>
              <a:latin typeface="Noto Sans KR Medium"/>
              <a:ea typeface="Noto Sans KR Medium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4331" y="4011930"/>
            <a:ext cx="899823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리코더는 피아노보다 작은 </a:t>
            </a:r>
            <a:r>
              <a:rPr lang="ko-KR" altLang="en-US" sz="3200" b="1" spc="-150" dirty="0" smtClean="0">
                <a:solidFill>
                  <a:srgbClr val="E501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악기</a:t>
            </a:r>
            <a:r>
              <a:rPr lang="ko-KR" altLang="en-US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이다</a:t>
            </a:r>
            <a:r>
              <a:rPr lang="en-US" altLang="ko-KR" sz="3200" spc="-1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x-none" sz="3200" spc="-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259688" y="2538472"/>
            <a:ext cx="723900" cy="546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259688" y="3987884"/>
            <a:ext cx="7239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297350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616</Words>
  <Application>Show</Application>
  <PresentationFormat>사용자 지정</PresentationFormat>
  <Paragraphs>188</Paragraphs>
  <Slides>41</Slides>
  <Notes>40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41</vt:i4>
      </vt:variant>
    </vt:vector>
  </HeadingPairs>
  <TitlesOfParts>
    <vt:vector size="42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Owner</cp:lastModifiedBy>
  <cp:revision>35</cp:revision>
  <dcterms:created xsi:type="dcterms:W3CDTF">2024-07-02T00:56:12Z</dcterms:created>
  <dcterms:modified xsi:type="dcterms:W3CDTF">2024-08-01T08:13:30Z</dcterms:modified>
  <cp:version/>
</cp:coreProperties>
</file>