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autoCompressPictures="0">
  <p:sldMasterIdLst>
    <p:sldMasterId id="2147483648" r:id="rId1"/>
  </p:sldMasterIdLst>
  <p:sldIdLst>
    <p:sldId id="269" r:id="rId2"/>
    <p:sldId id="262" r:id="rId3"/>
    <p:sldId id="272" r:id="rId4"/>
    <p:sldId id="270" r:id="rId5"/>
    <p:sldId id="273" r:id="rId6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 scaleToFitPaper="1"/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2768"/>
    <p:restoredTop sz="94691"/>
  </p:normalViewPr>
  <p:slideViewPr>
    <p:cSldViewPr snapToGrid="0">
      <p:cViewPr varScale="1">
        <p:scale>
          <a:sx n="100" d="100"/>
          <a:sy n="100" d="100"/>
        </p:scale>
        <p:origin x="504" y="102"/>
      </p:cViewPr>
      <p:guideLst>
        <p:guide orient="horz" pos="2155"/>
        <p:guide pos="3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854108116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ko-Kore-KR" altLang="en-US" smtClean="0"/>
              <a:t>07/16/2024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Relationship Id="rId3" Type="http://schemas.openxmlformats.org/officeDocument/2006/relationships/image" Target="../media/image2.emf"  /><Relationship Id="rId4" Type="http://schemas.openxmlformats.org/officeDocument/2006/relationships/image" Target="../media/image2.em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 b="1">
                <a:solidFill>
                  <a:srgbClr val="fdd45c"/>
                </a:solidFill>
                <a:effectLst/>
                <a:ea typeface="Noto Sans KR Medium"/>
              </a:rPr>
              <a:t>Lesson</a:t>
            </a:r>
            <a:r>
              <a:rPr lang="en-US" altLang="ko-KR" sz="2000" b="1">
                <a:solidFill>
                  <a:srgbClr val="fdd45c"/>
                </a:solidFill>
                <a:effectLst/>
                <a:ea typeface="Noto Sans KR Medium"/>
              </a:rPr>
              <a:t>  4</a:t>
            </a:r>
            <a:endParaRPr lang="en-US" altLang="ko-KR" sz="2000" b="1">
              <a:solidFill>
                <a:srgbClr val="fdd45c"/>
              </a:solidFill>
              <a:ea typeface="Noto Sans KR Medium"/>
            </a:endParaRPr>
          </a:p>
        </p:txBody>
      </p:sp>
      <p:cxnSp>
        <p:nvCxnSpPr>
          <p:cNvPr id="6" name="직선 연결선[R] 5"/>
          <p:cNvCxnSpPr/>
          <p:nvPr/>
        </p:nvCxnSpPr>
        <p:spPr>
          <a:xfrm>
            <a:off x="1574223" y="1115999"/>
            <a:ext cx="967735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1200" y="2926080"/>
            <a:ext cx="10540380" cy="93071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ko-KR" sz="5500" b="1">
                <a:effectLst/>
                <a:latin typeface="+mj-ea"/>
                <a:ea typeface="+mj-ea"/>
              </a:rPr>
              <a:t>Time to Pack Your Bags</a:t>
            </a:r>
            <a:endParaRPr lang="en-US" altLang="ko-KR" sz="5500" b="1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ore-KR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ko-Kore-KR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  <p:pic>
        <p:nvPicPr>
          <p:cNvPr id="22" name="그림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438453" y="651600"/>
            <a:ext cx="1296458" cy="469900"/>
          </a:xfrm>
          <a:prstGeom prst="rect">
            <a:avLst/>
          </a:prstGeom>
        </p:spPr>
      </p:pic>
      <p:pic>
        <p:nvPicPr>
          <p:cNvPr id="23" name="그림 7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 flipH="1">
            <a:off x="2721102" y="651600"/>
            <a:ext cx="1579802" cy="469900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1595185" y="706755"/>
            <a:ext cx="2956429" cy="367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defRPr/>
            </a:pPr>
            <a:r>
              <a:rPr lang="en-US" altLang="ko-KR">
                <a:effectLst/>
                <a:latin typeface="+mj-lt"/>
                <a:ea typeface="Noto Sans KR"/>
              </a:rPr>
              <a:t>Daily English Conversation</a:t>
            </a:r>
            <a:endParaRPr lang="en-US" altLang="ko-KR"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364391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4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508" y="2920320"/>
            <a:ext cx="9631580" cy="2432730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‘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I’m planning to …</a:t>
            </a:r>
            <a:r>
              <a:rPr lang="ko-KR" altLang="en-US" sz="3000">
                <a:solidFill>
                  <a:schemeClr val="tx1"/>
                </a:solidFill>
                <a:effectLst/>
                <a:latin typeface="+mj-ea"/>
                <a:ea typeface="+mj-ea"/>
              </a:rPr>
              <a:t>’</a:t>
            </a:r>
            <a:r>
              <a:rPr lang="ko-KR" altLang="en-US" sz="3000" spc="-150">
                <a:effectLst/>
                <a:latin typeface="+mj-ea"/>
                <a:ea typeface="+mj-ea"/>
              </a:rPr>
              <a:t>는 계획을 말할 때 사용하는 표현이다. </a:t>
            </a:r>
            <a:endParaRPr lang="ko-KR" altLang="en-US" sz="30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‘I’m </a:t>
            </a:r>
            <a:r>
              <a:rPr lang="en-US" altLang="ko-KR" sz="3200">
                <a:solidFill>
                  <a:schemeClr val="tx1"/>
                </a:solidFill>
                <a:effectLst/>
                <a:latin typeface="+mj-ea"/>
                <a:ea typeface="+mj-ea"/>
              </a:rPr>
              <a:t>thinki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ng o</a:t>
            </a:r>
            <a:r>
              <a:rPr lang="en-US" altLang="ko-KR" sz="3200">
                <a:solidFill>
                  <a:schemeClr val="tx1"/>
                </a:solidFill>
                <a:effectLst/>
                <a:latin typeface="+mj-ea"/>
                <a:ea typeface="+mj-ea"/>
              </a:rPr>
              <a:t>f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…’</a:t>
            </a:r>
            <a:r>
              <a:rPr lang="ko-KR" altLang="en-US" sz="3000" spc="-150">
                <a:effectLst/>
                <a:latin typeface="+mj-ea"/>
                <a:ea typeface="+mj-ea"/>
              </a:rPr>
              <a:t>도 비슷한 표현이지만, 조금</a:t>
            </a:r>
            <a:r>
              <a:rPr lang="en-US" altLang="ko-KR" sz="3000" spc="-150">
                <a:effectLst/>
                <a:latin typeface="+mj-ea"/>
                <a:ea typeface="+mj-ea"/>
              </a:rPr>
              <a:t> </a:t>
            </a:r>
            <a:r>
              <a:rPr lang="ko-KR" altLang="en-US" sz="3000" spc="-150">
                <a:effectLst/>
                <a:latin typeface="+mj-ea"/>
                <a:ea typeface="+mj-ea"/>
              </a:rPr>
              <a:t>더 불확실한 계획을 말할 때 사용한다</a:t>
            </a:r>
            <a:r>
              <a:rPr lang="en-US" altLang="ko-KR" sz="3000" spc="-150">
                <a:effectLst/>
                <a:latin typeface="+mj-ea"/>
                <a:ea typeface="+mj-ea"/>
              </a:rPr>
              <a:t>.</a:t>
            </a:r>
            <a:endParaRPr lang="en-US" altLang="ko-KR" sz="3000" spc="-150"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계획 말하기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7508" y="1753797"/>
            <a:ext cx="9549523" cy="846000"/>
          </a:xfrm>
          <a:prstGeom prst="roundRect">
            <a:avLst>
              <a:gd name="adj" fmla="val 16667"/>
            </a:avLst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ko-Kore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94038" y="1639045"/>
            <a:ext cx="9288262" cy="93270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  <a:defRPr/>
            </a:pPr>
            <a:r>
              <a:rPr lang="en-US" altLang="ko-KR" sz="3600" b="1" spc="-150">
                <a:effectLst/>
                <a:latin typeface="+mj-lt"/>
                <a:ea typeface="Noto Sans KR"/>
              </a:rPr>
              <a:t>I’m</a:t>
            </a:r>
            <a:r>
              <a:rPr lang="ko-KR" altLang="en-US" sz="3600" b="1" spc="-150">
                <a:effectLst/>
                <a:latin typeface="+mj-lt"/>
                <a:ea typeface="Noto Sans KR"/>
              </a:rPr>
              <a:t> </a:t>
            </a:r>
            <a:r>
              <a:rPr lang="en-US" altLang="ko-KR" sz="3600" b="1" spc="-150">
                <a:effectLst/>
                <a:latin typeface="+mj-lt"/>
                <a:ea typeface="Noto Sans KR"/>
              </a:rPr>
              <a:t>planning to try </a:t>
            </a:r>
            <a:r>
              <a:rPr lang="en-US" altLang="ko-KR" sz="3600" b="0" spc="-150">
                <a:effectLst/>
                <a:latin typeface="+mj-lt"/>
                <a:ea typeface="Noto Sans KR"/>
              </a:rPr>
              <a:t>scuba diving.</a:t>
            </a:r>
            <a:endParaRPr lang="en-US" altLang="ko-KR" sz="3600" b="0" spc="-150">
              <a:effectLst/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849919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4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508" y="2263095"/>
            <a:ext cx="9631580" cy="2480355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I’m planning to throw 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a big party for Lucy’s 20th 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birthday in November.</a:t>
            </a:r>
            <a:endParaRPr lang="ko-KR" altLang="en-US" sz="3200" b="1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I’m </a:t>
            </a:r>
            <a:r>
              <a:rPr lang="en-US" altLang="ko-KR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thinki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ng o</a:t>
            </a:r>
            <a:r>
              <a:rPr lang="en-US" altLang="ko-KR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f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upload</a:t>
            </a:r>
            <a:r>
              <a:rPr lang="en-US" altLang="ko-KR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ing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this video tonight. 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계획 말하기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144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4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34160" y="2851751"/>
            <a:ext cx="9923679" cy="362524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800" spc="-150">
                <a:effectLst/>
                <a:latin typeface="+mj-ea"/>
                <a:ea typeface="+mj-ea"/>
              </a:rPr>
              <a:t>‘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You’d better …’</a:t>
            </a:r>
            <a:r>
              <a:rPr lang="ko-KR" altLang="en-US" sz="2800" spc="-150">
                <a:effectLst/>
                <a:latin typeface="+mj-ea"/>
                <a:ea typeface="+mj-ea"/>
              </a:rPr>
              <a:t>는 충고를 따르지 않으면 좋지 않은 결과가 따를 수 있다고 경고할 때 사용한다. 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had better</a:t>
            </a:r>
            <a:r>
              <a:rPr lang="ko-KR" altLang="en-US" sz="2800" spc="-150">
                <a:effectLst/>
                <a:latin typeface="+mj-ea"/>
                <a:ea typeface="+mj-ea"/>
              </a:rPr>
              <a:t>는 조동사로, 부정형을 만들 때는 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had better not</a:t>
            </a:r>
            <a:r>
              <a:rPr lang="ko-KR" altLang="en-US" sz="2800" spc="-150">
                <a:effectLst/>
                <a:latin typeface="+mj-ea"/>
                <a:ea typeface="+mj-ea"/>
              </a:rPr>
              <a:t>의 형태로 쓰인다. </a:t>
            </a:r>
            <a:endParaRPr lang="ko-KR" altLang="en-US" sz="28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800" spc="-150">
                <a:effectLst/>
                <a:latin typeface="+mj-ea"/>
                <a:ea typeface="+mj-ea"/>
              </a:rPr>
              <a:t>반면, </a:t>
            </a:r>
            <a:r>
              <a:rPr lang="ko-KR" altLang="en-US" sz="2800">
                <a:solidFill>
                  <a:schemeClr val="tx1"/>
                </a:solidFill>
                <a:effectLst/>
                <a:latin typeface="+mj-ea"/>
                <a:ea typeface="+mj-ea"/>
              </a:rPr>
              <a:t>‘I think you should …’</a:t>
            </a:r>
            <a:r>
              <a:rPr lang="ko-KR" altLang="en-US" sz="2800" spc="-150">
                <a:effectLst/>
                <a:latin typeface="+mj-ea"/>
                <a:ea typeface="+mj-ea"/>
              </a:rPr>
              <a:t>는 ‘~해야 한다고 생각한다’라는 </a:t>
            </a:r>
            <a:endParaRPr lang="ko-KR" altLang="en-US" sz="2800" spc="-150"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defRPr/>
            </a:pPr>
            <a:r>
              <a:rPr lang="ko-KR" altLang="en-US" sz="2800" spc="-150">
                <a:effectLst/>
                <a:latin typeface="+mj-ea"/>
                <a:ea typeface="+mj-ea"/>
              </a:rPr>
              <a:t>의미로, 비교적 가볍게 충고하는 표현이다.</a:t>
            </a:r>
            <a:endParaRPr lang="ko-KR" altLang="en-US" sz="2800" spc="-150"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충고하기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7508" y="1640757"/>
            <a:ext cx="9451426" cy="846105"/>
          </a:xfrm>
          <a:prstGeom prst="roundRect">
            <a:avLst>
              <a:gd name="adj" fmla="val 16667"/>
            </a:avLst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ko-Kore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94039" y="1736690"/>
            <a:ext cx="9406253" cy="71123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>
                <a:effectLst/>
                <a:ea typeface="Noto Sans KR"/>
              </a:rPr>
              <a:t>You’d better prepare</a:t>
            </a:r>
            <a:r>
              <a:rPr lang="en-US" altLang="ko-KR" sz="3600" spc="-150">
                <a:effectLst/>
                <a:ea typeface="Noto Sans KR"/>
              </a:rPr>
              <a:t> a power bank.</a:t>
            </a:r>
            <a:endParaRPr lang="en-US" altLang="ko-KR" sz="3600" spc="-150">
              <a:effectLst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4162712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ko-Kore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4</a:t>
            </a:r>
            <a:endParaRPr lang="en-US" altLang="ko-KR" sz="200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34160" y="2061176"/>
            <a:ext cx="9923679" cy="3310924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The movie starts in 20 minutes.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 You’d better go</a:t>
            </a:r>
            <a:r>
              <a:rPr lang="en-US" altLang="ko-KR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now, or you’ll be late.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2000">
                <a:solidFill>
                  <a:schemeClr val="tx1"/>
                </a:solidFill>
                <a:effectLst/>
                <a:latin typeface="+mj-ea"/>
                <a:ea typeface="+mj-ea"/>
              </a:rPr>
              <a:t>●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 b="1">
                <a:solidFill>
                  <a:schemeClr val="tx1"/>
                </a:solidFill>
                <a:effectLst/>
                <a:latin typeface="+mj-ea"/>
                <a:ea typeface="+mj-ea"/>
              </a:rPr>
              <a:t>I think you should take</a:t>
            </a:r>
            <a:r>
              <a:rPr lang="en-US" altLang="ko-KR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care of your younger </a:t>
            </a:r>
            <a:r>
              <a:rPr lang="en-US" altLang="ko-KR" sz="3200">
                <a:solidFill>
                  <a:schemeClr val="tx1"/>
                </a:solidFill>
                <a:effectLst/>
                <a:latin typeface="+mj-ea"/>
                <a:ea typeface="+mj-ea"/>
              </a:rPr>
              <a:t> </a:t>
            </a:r>
            <a:r>
              <a:rPr lang="ko-KR" altLang="en-US" sz="3200">
                <a:solidFill>
                  <a:schemeClr val="tx1"/>
                </a:solidFill>
                <a:effectLst/>
                <a:latin typeface="+mj-ea"/>
                <a:ea typeface="+mj-ea"/>
              </a:rPr>
              <a:t>brother.</a:t>
            </a:r>
            <a:endParaRPr lang="ko-KR" altLang="en-US" sz="3200">
              <a:solidFill>
                <a:schemeClr val="tx1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ko-KR" altLang="en-US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충고하기</a:t>
            </a:r>
            <a:endParaRPr lang="ko-KR" altLang="en-US" sz="2400" b="1" spc="-10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31083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146</ep:Words>
  <ep:PresentationFormat>와이드스크린</ep:PresentationFormat>
  <ep:Paragraphs>26</ep:Paragraphs>
  <ep:Slides>5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ep:HeadingPairs>
  <ep: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2024-07-02T00:56:12.000</dcterms:created>
  <dc:creator>김효민B</dc:creator>
  <cp:lastModifiedBy>ponet</cp:lastModifiedBy>
  <dcterms:modified xsi:type="dcterms:W3CDTF">2024-08-07T09:37:29.911</dcterms:modified>
  <cp:revision>46</cp:revision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