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autoCompressPictures="0">
  <p:sldMasterIdLst>
    <p:sldMasterId id="2147483648" r:id="rId1"/>
  </p:sldMasterIdLst>
  <p:sldIdLst>
    <p:sldId id="269" r:id="rId2"/>
    <p:sldId id="262" r:id="rId3"/>
    <p:sldId id="273" r:id="rId4"/>
    <p:sldId id="272" r:id="rId5"/>
    <p:sldId id="270" r:id="rId6"/>
    <p:sldId id="271" r:id="rId7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prnPr scaleToFitPaper="1"/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2768"/>
    <p:restoredTop sz="94691"/>
  </p:normalViewPr>
  <p:slideViewPr>
    <p:cSldViewPr snapToGrid="0">
      <p:cViewPr varScale="1">
        <p:scale>
          <a:sx n="100" d="100"/>
          <a:sy n="100" d="100"/>
        </p:scale>
        <p:origin x="504" y="102"/>
      </p:cViewPr>
      <p:guideLst>
        <p:guide orient="horz" pos="2155"/>
        <p:guide pos="3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heme" Target="theme/theme1.xml"  /><Relationship Id="rId11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presProps" Target="presProps.xml"  /><Relationship Id="rId9" Type="http://schemas.openxmlformats.org/officeDocument/2006/relationships/viewProps" Target="viewProp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E1E915-E78B-1D41-51F1-4E6833C4FD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7CAFC0E-2008-B0DB-5C3F-02F80F642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1C8CDC-F694-BD41-E38D-5D85CC204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EFBB29-E8CA-680F-F5F1-74E85741A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5A34E7-0094-7109-3C55-810D59A9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55645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90847A-6CD2-B19F-ECC2-C7AF5796D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D420156-9A29-5C76-1798-C32082581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702C51-E481-1422-1754-67EAEA16F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5A2E13-84CD-9A6A-BA02-5601B7AC1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5907B87-DE5D-AF6C-8834-0BE573B54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95797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E266527-915A-BB9C-3B29-B4E0D055A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698D9CC-9F20-4D75-C32E-E6C2846B30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A6C21D-5EA7-724F-DCD5-AA1E042CE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3F37ED4-F0F8-640F-D954-35D1E5D0A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14A9F0-31A6-A099-5CE5-96986979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96536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91651F-ABD7-C011-88A5-87853BF99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34BE412-C092-B2C3-21BF-AE9B260FB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23188E-AF77-77BF-CDC4-5D8E3B49D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D04826-2E2A-CCA2-DEE0-4212F3BC3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050181-25D9-E76B-3D55-27C092099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772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028726-8340-C9F7-8DF7-99E6A5C5A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44AB124-17D4-8D3B-E5E8-97CDB4284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0DC5F8-BF24-9698-640F-89D884F4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A0C94C6-C989-0087-1563-FE62AC0F2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261B56-BF5B-969E-1F73-50496E566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73088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9DD3C6-60B8-216D-599C-CC5FA23AA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50EB85-65E9-C185-4ADC-149D5C519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EE72E38-BF84-D2AC-07E6-E30C47BC1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C4D58EF-CD69-113F-E5BE-617AF71DF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B8AEA71-330A-BE54-83BA-662B7FB49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96C1EF4-F61C-B73D-4D1C-09BB9214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88666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EAEFC6-2069-4625-1C9E-313F8B9E4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8CA215D-67D5-A578-60C7-C96298F95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5E32A26-1A11-BB81-7508-17E7724D1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FFDC3B6-BCAB-D4FE-84CD-7C67128E4F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C178D3A-04D6-1645-D03B-5D40F1F42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D4E634A-64FC-EFEC-9CCD-7304C3294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3BE8C88-084B-64C9-772A-22ADAE75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40F691E-06E4-8DC8-9E06-420BDAF12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97191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BF5BD5-0ED8-1AD7-C40D-FD8A34A8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A56662F-F6CF-C0F5-3705-C7513B123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11DBAB1-3FC3-5D7F-D99A-213922B07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B61F6B3-5A24-189A-9671-7E4A8AE5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640725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1F76334-0E7E-F68F-1DFE-6065EB68D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F113E0F-208B-BB61-55DC-5275A6BE4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260E9B5-CAE4-0B83-874A-26B369561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14998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C7C0D9-625E-ED0C-3320-858C14B00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7889EA-9DE1-83D7-9F4F-B50E890C1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EE0AFDB-1BEA-B0CB-7857-EC4F3A7F3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F45CF4A-182C-22BB-6DE8-D70BFCB84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937FAE-8C07-C831-EB5B-A4A0D933E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0D05BA8-0A31-055E-9E4C-04CF002F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16663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CD794B-A2DB-8740-94FB-1D2308299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6FF4D08-31A5-FDFF-0D3A-456199A1F7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5E0AE38-3FD2-9AB5-DF1D-8725ED3C3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7D70B52-2070-C772-FCAE-6A9592E73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A9E8568-EAC2-E1C5-E118-EAFEFD2D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8F9E1FB-FEE8-2C51-B9BF-CEC8D933C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854108116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79C76FD-9F1B-C2DA-2D3E-000C734C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AE6F04-B19E-863F-30B3-02C753616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F2714DE-B4CC-8571-AB2B-72F10781F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38BF536-AB91-B21A-8CA1-4A20BCE426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BEA3BE-2AAE-3127-43F7-6199BEEE7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402598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Relationship Id="rId3" Type="http://schemas.openxmlformats.org/officeDocument/2006/relationships/image" Target="../media/image2.emf"  /><Relationship Id="rId4" Type="http://schemas.openxmlformats.org/officeDocument/2006/relationships/image" Target="../media/image2.emf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3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3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id="{22E7E985-22D2-910B-AF9D-86BDA66FFA9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 b="1">
                <a:solidFill>
                  <a:srgbClr val="fdd45c"/>
                </a:solidFill>
                <a:effectLst/>
                <a:ea typeface="Noto Sans KR Medium"/>
              </a:rPr>
              <a:t>Lesson</a:t>
            </a:r>
            <a:r>
              <a:rPr lang="en-US" altLang="ko-KR" sz="2000" b="1">
                <a:solidFill>
                  <a:srgbClr val="fdd45c"/>
                </a:solidFill>
                <a:effectLst/>
                <a:ea typeface="Noto Sans KR Medium"/>
              </a:rPr>
              <a:t>  5</a:t>
            </a:r>
            <a:endParaRPr lang="en-US" altLang="ko-KR" sz="2000" b="1">
              <a:solidFill>
                <a:srgbClr val="fdd45c"/>
              </a:solidFill>
              <a:ea typeface="Noto Sans KR Medium"/>
            </a:endParaRPr>
          </a:p>
        </p:txBody>
      </p:sp>
      <p:cxnSp>
        <p:nvCxnSpPr>
          <p:cNvPr id="6" name="직선 연결선[R] 5"/>
          <p:cNvCxnSpPr/>
          <p:nvPr/>
        </p:nvCxnSpPr>
        <p:spPr>
          <a:xfrm>
            <a:off x="1574223" y="1115999"/>
            <a:ext cx="967735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1200" y="2926080"/>
            <a:ext cx="10540380" cy="93071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ko-KR" sz="5500" b="1">
                <a:effectLst/>
                <a:latin typeface="+mj-ea"/>
                <a:ea typeface="+mj-ea"/>
              </a:rPr>
              <a:t>Living in Harmony</a:t>
            </a:r>
            <a:endParaRPr lang="en-US" altLang="ko-KR" sz="5500" b="1">
              <a:effectLst/>
              <a:latin typeface="+mj-ea"/>
              <a:ea typeface="+mj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75700B-1D35-F483-DC7A-B6DB09BB8CA0}"/>
              </a:ext>
            </a:extLst>
          </p:cNvPr>
          <p:cNvSpPr txBox="1"/>
          <p:nvPr/>
        </p:nvSpPr>
        <p:spPr>
          <a:xfrm>
            <a:off x="5261390" y="4825347"/>
            <a:ext cx="1440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ore-KR" sz="2400" spc="100" dirty="0">
                <a:solidFill>
                  <a:schemeClr val="bg1"/>
                </a:solidFill>
                <a:latin typeface="Noto Sans KR Medium" panose="020B0500000000000000" pitchFamily="34" charset="-128"/>
                <a:ea typeface="Noto Sans KR Medium" panose="020B0500000000000000" pitchFamily="34" charset="-128"/>
              </a:rPr>
              <a:t>START</a:t>
            </a:r>
            <a:endParaRPr kumimoji="1" lang="ko-Kore-KR" altLang="en-US" sz="2400" spc="100" dirty="0">
              <a:solidFill>
                <a:schemeClr val="bg1"/>
              </a:solidFill>
              <a:latin typeface="Noto Sans KR Medium" panose="020B0500000000000000" pitchFamily="34" charset="-128"/>
              <a:ea typeface="Noto Sans KR Medium" panose="020B0500000000000000" pitchFamily="34" charset="-128"/>
            </a:endParaRPr>
          </a:p>
        </p:txBody>
      </p:sp>
      <p:pic>
        <p:nvPicPr>
          <p:cNvPr id="22" name="그림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438453" y="651600"/>
            <a:ext cx="1296458" cy="469900"/>
          </a:xfrm>
          <a:prstGeom prst="rect">
            <a:avLst/>
          </a:prstGeom>
        </p:spPr>
      </p:pic>
      <p:pic>
        <p:nvPicPr>
          <p:cNvPr id="23" name="그림 7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 flipH="1">
            <a:off x="2721102" y="651600"/>
            <a:ext cx="1579802" cy="469900"/>
          </a:xfrm>
          <a:prstGeom prst="rect">
            <a:avLst/>
          </a:prstGeom>
        </p:spPr>
      </p:pic>
      <p:sp>
        <p:nvSpPr>
          <p:cNvPr id="24" name="TextBox 17"/>
          <p:cNvSpPr txBox="1"/>
          <p:nvPr/>
        </p:nvSpPr>
        <p:spPr>
          <a:xfrm>
            <a:off x="1595185" y="706755"/>
            <a:ext cx="2956429" cy="367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lvl="0">
              <a:defRPr/>
            </a:pPr>
            <a:r>
              <a:rPr lang="en-US" altLang="ko-KR">
                <a:effectLst/>
                <a:latin typeface="+mj-lt"/>
                <a:ea typeface="Noto Sans KR"/>
              </a:rPr>
              <a:t>Daily English Conversation</a:t>
            </a:r>
            <a:endParaRPr lang="en-US" altLang="ko-KR">
              <a:latin typeface="+mj-lt"/>
              <a:ea typeface="Noto Sans KR"/>
            </a:endParaRPr>
          </a:p>
        </p:txBody>
      </p:sp>
    </p:spTree>
    <p:extLst>
      <p:ext uri="{BB962C8B-B14F-4D97-AF65-F5344CB8AC3E}">
        <p14:creationId xmlns:p14="http://schemas.microsoft.com/office/powerpoint/2010/main" val="3643918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id="{DE32FE6E-520E-C226-F32A-CB19172A4F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5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508" y="2920320"/>
            <a:ext cx="9631580" cy="3099480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 ‘I heard ...’는</a:t>
            </a:r>
            <a:r>
              <a:rPr lang="ko-KR" altLang="en-US" sz="3000" spc="-150">
                <a:effectLst/>
                <a:latin typeface="+mj-ea"/>
                <a:ea typeface="+mj-ea"/>
              </a:rPr>
              <a:t> </a:t>
            </a:r>
            <a:r>
              <a:rPr lang="en-US" altLang="ko-KR" sz="3000" spc="-150">
                <a:effectLst/>
                <a:latin typeface="+mj-ea"/>
                <a:ea typeface="+mj-ea"/>
              </a:rPr>
              <a:t>‘~</a:t>
            </a:r>
            <a:r>
              <a:rPr lang="ko-KR" altLang="en-US" sz="3000" spc="-150">
                <a:effectLst/>
                <a:latin typeface="+mj-ea"/>
                <a:ea typeface="+mj-ea"/>
              </a:rPr>
              <a:t>에 대해 </a:t>
            </a:r>
            <a:r>
              <a:rPr lang="en-US" altLang="ko-KR" sz="3000" spc="-150">
                <a:effectLst/>
                <a:latin typeface="+mj-ea"/>
                <a:ea typeface="+mj-ea"/>
              </a:rPr>
              <a:t>(</a:t>
            </a:r>
            <a:r>
              <a:rPr lang="ko-KR" altLang="en-US" sz="3000" spc="-150">
                <a:effectLst/>
                <a:latin typeface="+mj-ea"/>
                <a:ea typeface="+mj-ea"/>
              </a:rPr>
              <a:t>들어서</a:t>
            </a:r>
            <a:r>
              <a:rPr lang="en-US" altLang="ko-KR" sz="3000" spc="-150">
                <a:effectLst/>
                <a:latin typeface="+mj-ea"/>
                <a:ea typeface="+mj-ea"/>
              </a:rPr>
              <a:t>)</a:t>
            </a:r>
            <a:r>
              <a:rPr lang="ko-KR" altLang="en-US" sz="3000" spc="-150">
                <a:effectLst/>
                <a:latin typeface="+mj-ea"/>
                <a:ea typeface="+mj-ea"/>
              </a:rPr>
              <a:t> 알고 있다</a:t>
            </a:r>
            <a:r>
              <a:rPr lang="en-US" altLang="ko-KR" sz="3000" spc="-150">
                <a:effectLst/>
                <a:latin typeface="+mj-ea"/>
                <a:ea typeface="+mj-ea"/>
              </a:rPr>
              <a:t>’</a:t>
            </a:r>
            <a:r>
              <a:rPr lang="ko-KR" altLang="en-US" sz="3000" spc="-150">
                <a:effectLst/>
                <a:latin typeface="+mj-ea"/>
                <a:ea typeface="+mj-ea"/>
              </a:rPr>
              <a:t>는 표현이다</a:t>
            </a:r>
            <a:r>
              <a:rPr lang="en-US" altLang="ko-KR" sz="3000" spc="-150">
                <a:effectLst/>
                <a:latin typeface="+mj-ea"/>
                <a:ea typeface="+mj-ea"/>
              </a:rPr>
              <a:t>.</a:t>
            </a:r>
            <a:endParaRPr lang="en-US" altLang="ko-KR" sz="3000" spc="-150"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‘I know ...’</a:t>
            </a:r>
            <a:r>
              <a:rPr lang="ko-KR" altLang="en-US" sz="3000" spc="-150">
                <a:effectLst/>
                <a:latin typeface="+mj-ea"/>
                <a:ea typeface="+mj-ea"/>
              </a:rPr>
              <a:t>는 </a:t>
            </a: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‘I heard ...’</a:t>
            </a:r>
            <a:r>
              <a:rPr lang="ko-KR" altLang="en-US" sz="3000" spc="-150">
                <a:effectLst/>
                <a:latin typeface="+mj-ea"/>
                <a:ea typeface="+mj-ea"/>
              </a:rPr>
              <a:t>에 비해 주장에 관한 확신이 있을 때 사용하는 표현이다. </a:t>
            </a:r>
            <a:endParaRPr lang="ko-KR" altLang="en-US" sz="3000" spc="-150"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endParaRPr lang="ko-KR" altLang="en-US" sz="3000">
              <a:solidFill>
                <a:schemeClr val="tx1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>
            <a:extLst>
              <a:ext uri="{FF2B5EF4-FFF2-40B4-BE49-F238E27FC236}">
                <a16:creationId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알고</a:t>
            </a:r>
            <a:r>
              <a:rPr lang="en-US" altLang="ko-KR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 </a:t>
            </a: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있음을 표현하기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257508" y="1753797"/>
            <a:ext cx="9689891" cy="846000"/>
          </a:xfrm>
          <a:prstGeom prst="roundRect">
            <a:avLst>
              <a:gd name="adj" fmla="val 16667"/>
            </a:avLst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ko-Kore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494038" y="1639045"/>
            <a:ext cx="9288262" cy="93270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  <a:defRPr/>
            </a:pPr>
            <a:r>
              <a:rPr lang="en-US" altLang="ko-KR" sz="3600" b="1" spc="-150">
                <a:effectLst/>
                <a:latin typeface="+mj-lt"/>
                <a:ea typeface="Noto Sans KR"/>
              </a:rPr>
              <a:t>I</a:t>
            </a:r>
            <a:r>
              <a:rPr lang="ko-KR" altLang="en-US" sz="3600" b="1" spc="-150">
                <a:effectLst/>
                <a:latin typeface="+mj-lt"/>
                <a:ea typeface="Noto Sans KR"/>
              </a:rPr>
              <a:t> </a:t>
            </a:r>
            <a:r>
              <a:rPr lang="en-US" altLang="ko-KR" sz="3600" b="1" spc="-150">
                <a:effectLst/>
                <a:latin typeface="+mj-lt"/>
                <a:ea typeface="Noto Sans KR"/>
              </a:rPr>
              <a:t>heard that </a:t>
            </a:r>
            <a:r>
              <a:rPr lang="en-US" altLang="ko-KR" sz="3600" b="0" spc="-150">
                <a:effectLst/>
                <a:latin typeface="+mj-lt"/>
                <a:ea typeface="Noto Sans KR"/>
              </a:rPr>
              <a:t>the animal shelter is looking for volunteers.</a:t>
            </a:r>
            <a:endParaRPr lang="en-US" altLang="ko-KR" sz="3600" b="0" spc="-150">
              <a:effectLst/>
              <a:latin typeface="+mj-lt"/>
              <a:ea typeface="Noto Sans KR"/>
            </a:endParaRPr>
          </a:p>
        </p:txBody>
      </p:sp>
    </p:spTree>
    <p:extLst>
      <p:ext uri="{BB962C8B-B14F-4D97-AF65-F5344CB8AC3E}">
        <p14:creationId xmlns:p14="http://schemas.microsoft.com/office/powerpoint/2010/main" val="849919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5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508" y="2796495"/>
            <a:ext cx="9631580" cy="1651680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000">
                <a:solidFill>
                  <a:schemeClr val="tx1"/>
                </a:solidFill>
                <a:effectLst/>
                <a:latin typeface="+mj-ea"/>
                <a:ea typeface="+mj-ea"/>
              </a:rPr>
              <a:t>●</a:t>
            </a: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I heard that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the market opens every five days.</a:t>
            </a:r>
            <a:endParaRPr lang="ko-KR" altLang="en-US" sz="3000">
              <a:solidFill>
                <a:schemeClr val="tx1"/>
              </a:solidFill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000">
                <a:solidFill>
                  <a:schemeClr val="tx1"/>
                </a:solidFill>
                <a:effectLst/>
                <a:latin typeface="+mj-ea"/>
                <a:ea typeface="+mj-ea"/>
              </a:rPr>
              <a:t>●</a:t>
            </a: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I know that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plastic is bad for the environment.</a:t>
            </a:r>
            <a:endParaRPr lang="ko-KR" altLang="en-US" sz="3200">
              <a:solidFill>
                <a:schemeClr val="tx1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알고</a:t>
            </a:r>
            <a:r>
              <a:rPr lang="en-US" altLang="ko-KR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 </a:t>
            </a: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있음을 표현하기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56352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5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34160" y="2851753"/>
            <a:ext cx="9923679" cy="2329847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‘It’s important to ...’</a:t>
            </a:r>
            <a:r>
              <a:rPr lang="ko-KR" altLang="en-US" sz="3000" spc="-150">
                <a:effectLst/>
                <a:latin typeface="+mj-ea"/>
                <a:ea typeface="+mj-ea"/>
              </a:rPr>
              <a:t>는 중요한 일을 강조하기 위해 사용하는 표현이다. </a:t>
            </a: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‘We have to remember (that) ...’</a:t>
            </a:r>
            <a:r>
              <a:rPr lang="ko-KR" altLang="en-US" sz="3000" spc="-150">
                <a:effectLst/>
                <a:latin typeface="+mj-ea"/>
                <a:ea typeface="+mj-ea"/>
              </a:rPr>
              <a:t>는 듣는 사람이 기억해야 하는 내용과 함께 사용한다. </a:t>
            </a:r>
            <a:endParaRPr lang="en-US" altLang="ko-Kore-KR" sz="3000">
              <a:solidFill>
                <a:schemeClr val="tx1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강조하기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257508" y="1659807"/>
            <a:ext cx="8749584" cy="846105"/>
          </a:xfrm>
          <a:prstGeom prst="roundRect">
            <a:avLst>
              <a:gd name="adj" fmla="val 16667"/>
            </a:avLst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ko-Kore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494039" y="1736690"/>
            <a:ext cx="9406253" cy="71123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3600" b="1" spc="-150">
                <a:effectLst/>
                <a:ea typeface="Noto Sans KR"/>
              </a:rPr>
              <a:t>It’s important to avoid</a:t>
            </a:r>
            <a:r>
              <a:rPr lang="en-US" altLang="ko-KR" sz="3600" spc="-150">
                <a:effectLst/>
                <a:ea typeface="Noto Sans KR"/>
              </a:rPr>
              <a:t> using disposable plastics.</a:t>
            </a:r>
            <a:endParaRPr lang="en-US" altLang="ko-KR" sz="3600" spc="-150">
              <a:effectLst/>
              <a:ea typeface="Noto Sans KR"/>
            </a:endParaRPr>
          </a:p>
        </p:txBody>
      </p:sp>
    </p:spTree>
    <p:extLst>
      <p:ext uri="{BB962C8B-B14F-4D97-AF65-F5344CB8AC3E}">
        <p14:creationId xmlns:p14="http://schemas.microsoft.com/office/powerpoint/2010/main" val="2877728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id="{8745C335-129A-CD8C-EB5C-7B513101AF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5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14634" y="2604103"/>
            <a:ext cx="9743205" cy="2482247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000">
                <a:solidFill>
                  <a:schemeClr val="tx1"/>
                </a:solidFill>
                <a:effectLst/>
                <a:latin typeface="+mj-ea"/>
                <a:ea typeface="+mj-ea"/>
              </a:rPr>
              <a:t>●</a:t>
            </a: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While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it’s important to</a:t>
            </a:r>
            <a:r>
              <a:rPr lang="en-US" altLang="ko-KR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think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of ways to help the environment,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we have to</a:t>
            </a:r>
            <a:r>
              <a:rPr lang="en-US" altLang="ko-KR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remember that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they must be realistic.</a:t>
            </a:r>
            <a:endParaRPr lang="en-US" altLang="ko-Kore-KR" sz="3200">
              <a:solidFill>
                <a:schemeClr val="tx1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>
            <a:extLst>
              <a:ext uri="{FF2B5EF4-FFF2-40B4-BE49-F238E27FC236}">
                <a16:creationId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강조하기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62712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9269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사용자 지정 2">
      <a:majorFont>
        <a:latin typeface="Calibri"/>
        <a:ea typeface="나눔 고딕"/>
        <a:cs typeface=""/>
      </a:majorFont>
      <a:minorFont>
        <a:latin typeface="Calibri"/>
        <a:ea typeface="나눔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129</ep:Words>
  <ep:PresentationFormat>와이드스크린</ep:PresentationFormat>
  <ep:Paragraphs>25</ep:Paragraphs>
  <ep:Slides>6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ep:HeadingPairs>
  <ep: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2024-07-02T00:56:12.000</dcterms:created>
  <dc:creator>김효민B</dc:creator>
  <cp:lastModifiedBy>ponet</cp:lastModifiedBy>
  <dcterms:modified xsi:type="dcterms:W3CDTF">2024-08-14T09:16:43.202</dcterms:modified>
  <cp:revision>36</cp:revision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