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71" r:id="rId3"/>
    <p:sldId id="272" r:id="rId4"/>
    <p:sldId id="274" r:id="rId5"/>
    <p:sldId id="275" r:id="rId6"/>
    <p:sldId id="289" r:id="rId7"/>
    <p:sldId id="276" r:id="rId8"/>
    <p:sldId id="286" r:id="rId9"/>
    <p:sldId id="287" r:id="rId10"/>
    <p:sldId id="278" r:id="rId11"/>
    <p:sldId id="279" r:id="rId12"/>
    <p:sldId id="280" r:id="rId13"/>
    <p:sldId id="281" r:id="rId14"/>
    <p:sldId id="288" r:id="rId15"/>
    <p:sldId id="282" r:id="rId16"/>
    <p:sldId id="283" r:id="rId17"/>
    <p:sldId id="284" r:id="rId18"/>
    <p:sldId id="285" r:id="rId1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"/>
      </p:ext>
    </p:extLst>
  </p:showPr>
  <p:extLs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621" autoAdjust="0"/>
    <p:restoredTop sz="94691"/>
  </p:normalViewPr>
  <p:slideViewPr>
    <p:cSldViewPr snapToGrid="0">
      <p:cViewPr varScale="1">
        <p:scale>
          <a:sx n="82" d="100"/>
          <a:sy n="82" d="100"/>
        </p:scale>
        <p:origin x="-1013" y="-86"/>
      </p:cViewPr>
      <p:guideLst>
        <p:guide orient="horz" pos="2155"/>
        <p:guide pos="3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285410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:dsp="http://schemas.microsoft.com/office/drawing/2008/diagram" xmlns:dgm="http://schemas.openxmlformats.org/drawingml/2006/diagram" xmlns:c="http://schemas.openxmlformats.org/drawingml/2006/chart" xmlns="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DD45C"/>
                </a:solidFill>
                <a:effectLst/>
                <a:ea typeface="Noto Sans KR Medium"/>
              </a:rPr>
              <a:t>Lesson</a:t>
            </a:r>
            <a:r>
              <a:rPr lang="en-US" altLang="ko-KR" sz="2000" b="1" dirty="0">
                <a:solidFill>
                  <a:srgbClr val="FDD45C"/>
                </a:solidFill>
                <a:effectLst/>
                <a:ea typeface="Noto Sans KR Medium"/>
              </a:rPr>
              <a:t>  </a:t>
            </a:r>
            <a:r>
              <a:rPr lang="en-US" altLang="ko-KR" sz="2000" b="1" dirty="0" smtClean="0">
                <a:solidFill>
                  <a:srgbClr val="FDD45C"/>
                </a:solidFill>
                <a:effectLst/>
                <a:ea typeface="Noto Sans KR Medium"/>
              </a:rPr>
              <a:t>2</a:t>
            </a:r>
            <a:endParaRPr lang="en-US" altLang="ko-KR" sz="2000" b="1" dirty="0">
              <a:solidFill>
                <a:srgbClr val="FDD45C"/>
              </a:solidFill>
              <a:ea typeface="Noto Sans KR Medium"/>
            </a:endParaRPr>
          </a:p>
        </p:txBody>
      </p:sp>
      <p:cxnSp>
        <p:nvCxnSpPr>
          <p:cNvPr id="6" name="직선 연결선[R] 5"/>
          <p:cNvCxnSpPr/>
          <p:nvPr/>
        </p:nvCxnSpPr>
        <p:spPr>
          <a:xfrm>
            <a:off x="1574223" y="1115999"/>
            <a:ext cx="967735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1200" y="2926080"/>
            <a:ext cx="10540380" cy="9307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ko-KR" sz="5500" b="1" dirty="0" smtClean="0">
                <a:latin typeface="+mj-ea"/>
                <a:ea typeface="+mj-ea"/>
              </a:rPr>
              <a:t>Coloring Your Life</a:t>
            </a:r>
            <a:endParaRPr lang="en-US" altLang="ko-KR" sz="5500" b="1" dirty="0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:dsp="http://schemas.microsoft.com/office/drawing/2008/diagram" xmlns:dgm="http://schemas.openxmlformats.org/drawingml/2006/diagram" xmlns:c="http://schemas.openxmlformats.org/drawingml/2006/chart" xmlns="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x-none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x-none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  <p:pic>
        <p:nvPicPr>
          <p:cNvPr id="22" name="그림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38453" y="651600"/>
            <a:ext cx="1296458" cy="469900"/>
          </a:xfrm>
          <a:prstGeom prst="rect">
            <a:avLst/>
          </a:prstGeom>
        </p:spPr>
      </p:pic>
      <p:pic>
        <p:nvPicPr>
          <p:cNvPr id="23" name="그림 7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flipH="1">
            <a:off x="2721102" y="651600"/>
            <a:ext cx="1579802" cy="469900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1595185" y="706755"/>
            <a:ext cx="2956429" cy="367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defRPr/>
            </a:pPr>
            <a:r>
              <a:rPr lang="en-US" altLang="ko-KR">
                <a:effectLst/>
                <a:latin typeface="+mj-lt"/>
                <a:ea typeface="Noto Sans KR"/>
              </a:rPr>
              <a:t>Daily English Conversation</a:t>
            </a:r>
            <a:endParaRPr lang="en-US" altLang="ko-KR">
              <a:latin typeface="+mj-lt"/>
              <a:ea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64391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2052425"/>
            <a:ext cx="9631580" cy="369331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00" dirty="0" smtClean="0">
                <a:solidFill>
                  <a:schemeClr val="tx1"/>
                </a:solidFill>
                <a:effectLst/>
                <a:latin typeface="+mj-lt"/>
                <a:ea typeface="Noto Sans KR"/>
              </a:rPr>
              <a:t>G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  <a:latin typeface="+mj-lt"/>
                <a:ea typeface="Noto Sans KR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  <a:latin typeface="+mj-lt"/>
                <a:ea typeface="Noto Sans KR"/>
              </a:rPr>
              <a:t> </a:t>
            </a:r>
            <a:r>
              <a:rPr lang="en-US" altLang="ko-KR" sz="3200" dirty="0" smtClean="0"/>
              <a:t>Look</a:t>
            </a:r>
            <a:r>
              <a:rPr lang="en-US" altLang="ko-KR" sz="3200" dirty="0" smtClean="0"/>
              <a:t>! This photo app shows my birthday memories.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Wow</a:t>
            </a:r>
            <a:r>
              <a:rPr lang="en-US" altLang="ko-KR" sz="3200" dirty="0" smtClean="0"/>
              <a:t>! Can I see, Mia?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Sure</a:t>
            </a:r>
            <a:r>
              <a:rPr lang="en-US" altLang="ko-KR" sz="3200" dirty="0" smtClean="0"/>
              <a:t>. This one is from my virtual party two years ago. My aunt in America joined us.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What </a:t>
            </a:r>
            <a:r>
              <a:rPr lang="en-US" altLang="ko-KR" sz="3200" dirty="0" smtClean="0"/>
              <a:t>a nice idea! Family connections matter.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2   Get Ready 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257508" y="1351940"/>
            <a:ext cx="7602854" cy="66204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 dirty="0">
                <a:solidFill>
                  <a:srgbClr val="FF0000"/>
                </a:solidFill>
                <a:effectLst/>
                <a:latin typeface="+mj-lt"/>
                <a:ea typeface="Noto Sans KR"/>
              </a:rPr>
              <a:t>A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32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95603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x-none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42852"/>
            <a:ext cx="9631580" cy="447814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Totally</a:t>
            </a:r>
            <a:r>
              <a:rPr lang="en-US" altLang="ko-KR" sz="3200" dirty="0" smtClean="0"/>
              <a:t>. Usually, I have a family dinner, but I was alone </a:t>
            </a:r>
            <a:endParaRPr lang="en-US" altLang="ko-KR" sz="3200" dirty="0" smtClean="0"/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in </a:t>
            </a:r>
            <a:r>
              <a:rPr lang="en-US" altLang="ko-KR" sz="3200" dirty="0" smtClean="0"/>
              <a:t>the hospital on my birthday last year.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That’s </a:t>
            </a:r>
            <a:r>
              <a:rPr lang="en-US" altLang="ko-KR" sz="3200" dirty="0" smtClean="0"/>
              <a:t>tough. What about this year?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I’m </a:t>
            </a:r>
            <a:r>
              <a:rPr lang="en-US" altLang="ko-KR" sz="3200" dirty="0" smtClean="0"/>
              <a:t>having a party with friends. Can you come?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Of </a:t>
            </a:r>
            <a:r>
              <a:rPr lang="en-US" altLang="ko-KR" sz="3200" dirty="0" smtClean="0"/>
              <a:t>course! I’m excited to celebrate your birthday.</a:t>
            </a:r>
          </a:p>
          <a:p>
            <a:pPr marL="360045" indent="-360045">
              <a:lnSpc>
                <a:spcPct val="170000"/>
              </a:lnSpc>
              <a:spcBef>
                <a:spcPts val="0"/>
              </a:spcBef>
              <a:defRPr/>
            </a:pPr>
            <a:endParaRPr lang="en-US" altLang="ko-KR" sz="3000" spc="-100" dirty="0">
              <a:solidFill>
                <a:schemeClr val="tx1"/>
              </a:solidFill>
              <a:effectLst/>
              <a:latin typeface="+mj-lt"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32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32924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56207"/>
            <a:ext cx="9900701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solidFill>
                  <a:schemeClr val="tx1"/>
                </a:solidFill>
                <a:effectLst/>
                <a:ea typeface="Noto Sans KR"/>
              </a:rPr>
              <a:t>W</a:t>
            </a:r>
            <a:r>
              <a:rPr lang="ko-KR" altLang="en-US" sz="3200" spc="-120" dirty="0" smtClean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ko-KR" altLang="en-US" sz="3200" spc="-120" dirty="0" smtClean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en-US" altLang="ko-KR" sz="3200" dirty="0" smtClean="0"/>
              <a:t>Sometimes</a:t>
            </a:r>
            <a:r>
              <a:rPr lang="en-US" altLang="ko-KR" sz="3200" dirty="0" smtClean="0"/>
              <a:t>, random mistakes can lead to nice surprises. This is a story about Jamal and Wanda. One day, Wanda sent a message to invite her family to Thanksgiving dinner,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but she accidentally sent it to the wrong number. The message went to Jamal, a complete stranger, instead. Jamal replied, “Who is this?” Wanda texted back, “Your grandma.”</a:t>
            </a:r>
            <a:endParaRPr lang="en-US" altLang="ko-KR" sz="3000" spc="-120" dirty="0">
              <a:solidFill>
                <a:schemeClr val="tx1"/>
              </a:solidFill>
              <a:effectLst/>
              <a:latin typeface="+mj-lt"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2   Real-Life Viewing  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34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34124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533605"/>
            <a:ext cx="9833041" cy="369331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dirty="0" smtClean="0"/>
              <a:t>Jamal, in confusion, asked for Wanda’s picture, and Wanda sent one to him. It turned out to be a mistake, but Jamal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asked if he could still come for a meal. Wanda replied,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“Of course you can, that’s what grandmas do... they feed everyone.”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34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929493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38847" y="1524274"/>
            <a:ext cx="9833041" cy="3416320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dirty="0" smtClean="0"/>
              <a:t>Jamal accepted Wanda’s invitation and spent Thanksgiving with her and her family. Since then, spending Thanksgiving together has become a tradition. Their story shows that good friends can be found anywhere.</a:t>
            </a:r>
            <a:endParaRPr lang="en-US" altLang="ko-KR" sz="3000" spc="-120" dirty="0" smtClean="0">
              <a:ea typeface="Noto Sans KR"/>
            </a:endParaRPr>
          </a:p>
          <a:p>
            <a:endParaRPr lang="en-US" altLang="ko-KR" sz="3000" spc="-100" dirty="0">
              <a:solidFill>
                <a:schemeClr val="tx1"/>
              </a:solidFill>
              <a:effectLst/>
              <a:latin typeface="+mj-lt"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lang="en-US" altLang="x-none" sz="1600" dirty="0" smtClean="0">
                <a:latin typeface="Noto Sans KR Medium"/>
                <a:ea typeface="Noto Sans KR Medium"/>
              </a:rPr>
              <a:t>34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929493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2052426"/>
            <a:ext cx="9631580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00" dirty="0" smtClean="0">
                <a:solidFill>
                  <a:schemeClr val="tx1"/>
                </a:solidFill>
                <a:effectLst/>
                <a:ea typeface="Noto Sans KR"/>
              </a:rPr>
              <a:t>W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en-US" altLang="ko-KR" sz="3200" dirty="0" smtClean="0"/>
              <a:t>Hello</a:t>
            </a:r>
            <a:r>
              <a:rPr lang="en-US" altLang="ko-KR" sz="3200" dirty="0" smtClean="0"/>
              <a:t>. Welcome to Art World. How may I help you?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I </a:t>
            </a:r>
            <a:r>
              <a:rPr lang="en-US" altLang="ko-KR" sz="3200" dirty="0" smtClean="0"/>
              <a:t>make art as a hobby, and I’d like to buy some more supplies.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W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What </a:t>
            </a:r>
            <a:r>
              <a:rPr lang="en-US" altLang="ko-KR" sz="3200" dirty="0" smtClean="0"/>
              <a:t>kind of art do you make?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I </a:t>
            </a:r>
            <a:r>
              <a:rPr lang="en-US" altLang="ko-KR" sz="3200" dirty="0" smtClean="0"/>
              <a:t>usually enjoy drawing with colored pencils, but I’ve recently become interested in using different materials.</a:t>
            </a:r>
            <a:endParaRPr lang="en-US" altLang="ko-KR" sz="3000" spc="-100" dirty="0">
              <a:solidFill>
                <a:schemeClr val="tx1"/>
              </a:solidFill>
              <a:effectLst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Review &amp; Reflect 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257508" y="1351940"/>
            <a:ext cx="7602854" cy="66204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 dirty="0">
                <a:solidFill>
                  <a:srgbClr val="FF0000"/>
                </a:solidFill>
                <a:effectLst/>
                <a:latin typeface="+mj-lt"/>
                <a:ea typeface="Noto Sans KR"/>
              </a:rPr>
              <a:t>A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p.39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872057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48177" y="1493561"/>
            <a:ext cx="9631580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W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That’s </a:t>
            </a:r>
            <a:r>
              <a:rPr lang="en-US" altLang="ko-KR" sz="3200" dirty="0" smtClean="0"/>
              <a:t>great! Then how about this watercolor paint and markers set?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Oh</a:t>
            </a:r>
            <a:r>
              <a:rPr lang="en-US" altLang="ko-KR" sz="3200" dirty="0" smtClean="0"/>
              <a:t>, I already have some markers.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W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We </a:t>
            </a:r>
            <a:r>
              <a:rPr lang="en-US" altLang="ko-KR" sz="3200" dirty="0" smtClean="0"/>
              <a:t>also have a watercolor paint and paper set. This type of paper doesn’t tear even if you use a lot of water.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That </a:t>
            </a:r>
            <a:r>
              <a:rPr lang="en-US" altLang="ko-KR" sz="3200" dirty="0" smtClean="0"/>
              <a:t>sounds perfect. I’ll buy it.</a:t>
            </a:r>
            <a:endParaRPr lang="en-US" altLang="ko-KR" sz="3000" spc="-100" dirty="0">
              <a:solidFill>
                <a:schemeClr val="tx1"/>
              </a:solidFill>
              <a:effectLst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p.39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2353456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9513" y="2027360"/>
            <a:ext cx="9834585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solidFill>
                  <a:schemeClr val="tx1"/>
                </a:solidFill>
                <a:effectLst/>
              </a:rPr>
              <a:t>G</a:t>
            </a:r>
            <a:r>
              <a:rPr lang="ko-KR" altLang="en-US" sz="3200" b="1" spc="-100" dirty="0" smtClean="0">
                <a:solidFill>
                  <a:schemeClr val="tx1"/>
                </a:solidFill>
                <a:effectLst/>
              </a:rPr>
              <a:t> </a:t>
            </a:r>
            <a:r>
              <a:rPr lang="ko-KR" altLang="en-US" sz="3200" b="1" spc="-1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altLang="ko-KR" sz="3200" dirty="0" smtClean="0"/>
              <a:t>Dear </a:t>
            </a:r>
            <a:r>
              <a:rPr lang="en-US" altLang="ko-KR" sz="3200" dirty="0" smtClean="0"/>
              <a:t>Diary, today was a great day! It was my first day at my new school. I was so nervous to meet my new classmates. My teacher, Ms. Miller, asked another student to show me around the school. His name is Mike. After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some conversation, we found out that we live in the same apartment building! What are the chances? </a:t>
            </a:r>
            <a:endParaRPr lang="en-US" altLang="ko-KR" sz="3200" spc="-1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Review &amp; Reflect 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257508" y="1351940"/>
            <a:ext cx="7602854" cy="66204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 dirty="0">
                <a:solidFill>
                  <a:srgbClr val="FF0000"/>
                </a:solidFill>
                <a:effectLst/>
                <a:latin typeface="+mj-lt"/>
                <a:ea typeface="Noto Sans KR"/>
              </a:rPr>
              <a:t>B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p.39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226990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42851"/>
            <a:ext cx="9631580" cy="4530471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dirty="0" smtClean="0"/>
              <a:t>Mike was very kind, and he introduced me to his friends at lunch. They were all really nice! We had a fun talk while having lunch together. I’m relieved that I’ve already made new friends. I’m looking forward to spending time with my new friends and teachers!</a:t>
            </a:r>
            <a:endParaRPr lang="en-US" altLang="ko-KR" sz="3200" spc="-100" dirty="0" smtClean="0">
              <a:ea typeface="Noto Sans KR"/>
            </a:endParaRPr>
          </a:p>
          <a:p>
            <a:pPr marL="360045" indent="-360045">
              <a:lnSpc>
                <a:spcPct val="170000"/>
              </a:lnSpc>
              <a:spcBef>
                <a:spcPts val="0"/>
              </a:spcBef>
              <a:defRPr/>
            </a:pPr>
            <a:endParaRPr lang="en-US" altLang="ko-KR" sz="3200" spc="-100" dirty="0">
              <a:solidFill>
                <a:schemeClr val="tx1"/>
              </a:solidFill>
              <a:effectLst/>
              <a:latin typeface="+mj-lt"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p.39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337997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2052426"/>
            <a:ext cx="9631580" cy="369331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00" dirty="0">
                <a:solidFill>
                  <a:schemeClr val="tx1"/>
                </a:solidFill>
                <a:effectLst/>
                <a:latin typeface="+mj-lt"/>
                <a:ea typeface="Noto Sans KR"/>
              </a:rPr>
              <a:t>B</a:t>
            </a:r>
            <a:r>
              <a:rPr lang="en-US" altLang="ko-KR" sz="3000" spc="-100" dirty="0">
                <a:solidFill>
                  <a:schemeClr val="tx1"/>
                </a:solidFill>
                <a:effectLst/>
                <a:latin typeface="+mj-lt"/>
                <a:ea typeface="Noto Sans KR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  <a:latin typeface="+mj-lt"/>
                <a:ea typeface="Noto Sans KR"/>
              </a:rPr>
              <a:t> </a:t>
            </a:r>
            <a:r>
              <a:rPr lang="en-US" altLang="ko-KR" sz="3200" dirty="0" smtClean="0"/>
              <a:t>What </a:t>
            </a:r>
            <a:r>
              <a:rPr lang="en-US" altLang="ko-KR" sz="3200" dirty="0" smtClean="0"/>
              <a:t>do you usually do after school?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I </a:t>
            </a:r>
            <a:r>
              <a:rPr lang="en-US" altLang="ko-KR" sz="3200" dirty="0" smtClean="0"/>
              <a:t>usually play video games and go running. How about you?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I </a:t>
            </a:r>
            <a:r>
              <a:rPr lang="en-US" altLang="ko-KR" sz="3200" dirty="0" smtClean="0"/>
              <a:t>enjoy playing games, too. But I want to try something new.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1   Listen &amp; Speak 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257508" y="1351940"/>
            <a:ext cx="7602854" cy="66204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 dirty="0">
                <a:solidFill>
                  <a:srgbClr val="FF0000"/>
                </a:solidFill>
                <a:effectLst/>
                <a:latin typeface="+mj-lt"/>
                <a:ea typeface="Noto Sans KR"/>
              </a:rPr>
              <a:t>A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lang="en-US" altLang="x-none" sz="1600" dirty="0" smtClean="0">
                <a:latin typeface="Noto Sans KR Medium"/>
                <a:ea typeface="Noto Sans KR Medium"/>
              </a:rPr>
              <a:t>29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288926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 smtClean="0">
                <a:solidFill>
                  <a:srgbClr val="F9C158"/>
                </a:solidFill>
                <a:ea typeface="Noto Sans KR Medium"/>
              </a:rPr>
              <a:t>Lesson </a:t>
            </a:r>
            <a:r>
              <a:rPr lang="en-US" altLang="ko-KR" sz="2000" b="1" dirty="0" smtClean="0">
                <a:solidFill>
                  <a:srgbClr val="F9C158"/>
                </a:solidFill>
                <a:ea typeface="Noto Sans KR Medium"/>
              </a:rPr>
              <a:t> 2</a:t>
            </a:r>
            <a:endParaRPr lang="en-US" altLang="ko-KR" sz="2000" b="1" dirty="0">
              <a:solidFill>
                <a:srgbClr val="F9C158"/>
              </a:solidFill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42851"/>
            <a:ext cx="9766092" cy="369331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Did </a:t>
            </a:r>
            <a:r>
              <a:rPr lang="en-US" altLang="ko-KR" sz="3200" dirty="0" smtClean="0"/>
              <a:t>you know there’s a skateboarding class at the park?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A </a:t>
            </a:r>
            <a:r>
              <a:rPr lang="en-US" altLang="ko-KR" sz="3200" dirty="0" smtClean="0"/>
              <a:t>skateboarding class? That sounds fun. I’ve never tried skateboarding before!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How </a:t>
            </a:r>
            <a:r>
              <a:rPr lang="en-US" altLang="ko-KR" sz="3200" dirty="0" smtClean="0"/>
              <a:t>about taking the class together after school today?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I’m </a:t>
            </a:r>
            <a:r>
              <a:rPr lang="en-US" altLang="ko-KR" sz="3200" dirty="0" smtClean="0"/>
              <a:t>in!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29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294473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2052426"/>
            <a:ext cx="9631580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00" dirty="0" smtClean="0">
                <a:solidFill>
                  <a:schemeClr val="tx1"/>
                </a:solidFill>
                <a:effectLst/>
              </a:rPr>
              <a:t>G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altLang="ko-KR" sz="3200" dirty="0" smtClean="0"/>
              <a:t>Hey</a:t>
            </a:r>
            <a:r>
              <a:rPr lang="en-US" altLang="ko-KR" sz="3200" dirty="0" smtClean="0"/>
              <a:t>, Ewan! You look tired.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/>
              <a:t>B </a:t>
            </a:r>
            <a:r>
              <a:rPr lang="en-US" altLang="ko-KR" sz="3200" b="1" spc="-100" dirty="0" smtClean="0"/>
              <a:t> </a:t>
            </a:r>
            <a:r>
              <a:rPr lang="en-US" altLang="ko-KR" sz="3200" dirty="0" smtClean="0"/>
              <a:t>Hi</a:t>
            </a:r>
            <a:r>
              <a:rPr lang="en-US" altLang="ko-KR" sz="3200" dirty="0" smtClean="0"/>
              <a:t>, </a:t>
            </a:r>
            <a:r>
              <a:rPr lang="en-US" altLang="ko-KR" sz="3200" dirty="0" err="1" smtClean="0"/>
              <a:t>Dahyeon</a:t>
            </a:r>
            <a:r>
              <a:rPr lang="en-US" altLang="ko-KR" sz="3200" dirty="0" smtClean="0"/>
              <a:t>. I think I’m stressed out because I have so much homework.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/>
              <a:t>G</a:t>
            </a:r>
            <a:r>
              <a:rPr lang="en-US" altLang="ko-KR" sz="3200" spc="-100" dirty="0" smtClean="0"/>
              <a:t> </a:t>
            </a:r>
            <a:r>
              <a:rPr lang="en-US" altLang="ko-KR" sz="3200" spc="-100" dirty="0" smtClean="0"/>
              <a:t> </a:t>
            </a:r>
            <a:r>
              <a:rPr lang="en-US" altLang="ko-KR" sz="3200" dirty="0" smtClean="0"/>
              <a:t>Oh</a:t>
            </a:r>
            <a:r>
              <a:rPr lang="en-US" altLang="ko-KR" sz="3200" dirty="0" smtClean="0"/>
              <a:t>, I see. You should try to relieve your stress.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/>
              <a:t>B </a:t>
            </a:r>
            <a:r>
              <a:rPr lang="en-US" altLang="ko-KR" sz="3200" b="1" spc="-100" dirty="0" smtClean="0"/>
              <a:t> </a:t>
            </a:r>
            <a:r>
              <a:rPr lang="en-US" altLang="ko-KR" sz="3200" dirty="0" smtClean="0"/>
              <a:t>I </a:t>
            </a:r>
            <a:r>
              <a:rPr lang="en-US" altLang="ko-KR" sz="3200" dirty="0" smtClean="0"/>
              <a:t>know, but I don’t know how.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/>
              <a:t>G</a:t>
            </a:r>
            <a:r>
              <a:rPr lang="en-US" altLang="ko-KR" sz="3200" spc="-100" dirty="0" smtClean="0"/>
              <a:t> </a:t>
            </a:r>
            <a:r>
              <a:rPr lang="en-US" altLang="ko-KR" sz="3200" spc="-100" dirty="0" smtClean="0"/>
              <a:t> </a:t>
            </a:r>
            <a:r>
              <a:rPr lang="en-US" altLang="ko-KR" sz="3200" dirty="0" smtClean="0"/>
              <a:t>Don’t </a:t>
            </a:r>
            <a:r>
              <a:rPr lang="en-US" altLang="ko-KR" sz="3200" dirty="0" smtClean="0"/>
              <a:t>you have any hobbies?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1   Listen &amp; Speak 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257508" y="1351940"/>
            <a:ext cx="7602854" cy="66204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3600" b="1" spc="-150" dirty="0">
                <a:solidFill>
                  <a:srgbClr val="FF0000"/>
                </a:solidFill>
                <a:effectLst/>
                <a:latin typeface="+mj-lt"/>
                <a:ea typeface="Noto Sans KR"/>
              </a:rPr>
              <a:t>B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29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7171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x-none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44808" y="1024993"/>
            <a:ext cx="9631580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Hobbies</a:t>
            </a:r>
            <a:r>
              <a:rPr lang="en-US" altLang="ko-KR" sz="3200" dirty="0" smtClean="0"/>
              <a:t>? Do they help relieve stress?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Of </a:t>
            </a:r>
            <a:r>
              <a:rPr lang="en-US" altLang="ko-KR" sz="3200" dirty="0" smtClean="0"/>
              <a:t>course! Doing what you like helps you relax. In my case, I enjoy doing puzzles. Concentrating on a puzzle helps me clear my negative thoughts.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 </a:t>
            </a:r>
            <a:r>
              <a:rPr lang="en-US" altLang="ko-KR" sz="3200" b="1" spc="-100" dirty="0" smtClean="0">
                <a:ea typeface="Noto Sans KR"/>
              </a:rPr>
              <a:t> </a:t>
            </a:r>
            <a:r>
              <a:rPr lang="en-US" altLang="ko-KR" sz="3200" dirty="0" smtClean="0"/>
              <a:t>I’ve </a:t>
            </a:r>
            <a:r>
              <a:rPr lang="en-US" altLang="ko-KR" sz="3200" dirty="0" smtClean="0"/>
              <a:t>tried to start hobbies before, but I usually don’t do them for very long.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29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95823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/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x-none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91461" y="1510184"/>
            <a:ext cx="9631580" cy="2954655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G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spc="-100" dirty="0" smtClean="0">
                <a:ea typeface="Noto Sans KR"/>
              </a:rPr>
              <a:t> </a:t>
            </a:r>
            <a:r>
              <a:rPr lang="en-US" altLang="ko-KR" sz="3200" dirty="0" smtClean="0"/>
              <a:t>You </a:t>
            </a:r>
            <a:r>
              <a:rPr lang="en-US" altLang="ko-KR" sz="3200" dirty="0" smtClean="0"/>
              <a:t>should choose activities that you are really interested in. Otherwise, you can get tired of them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/>
              <a:t>quickly!</a:t>
            </a:r>
          </a:p>
          <a:p>
            <a:pPr>
              <a:lnSpc>
                <a:spcPct val="150000"/>
              </a:lnSpc>
            </a:pPr>
            <a:r>
              <a:rPr lang="en-US" altLang="ko-KR" sz="3200" b="1" spc="-100" dirty="0" smtClean="0">
                <a:ea typeface="Noto Sans KR"/>
              </a:rPr>
              <a:t>B</a:t>
            </a:r>
            <a:r>
              <a:rPr lang="en-US" altLang="ko-KR" sz="3200" dirty="0" smtClean="0"/>
              <a:t> </a:t>
            </a:r>
            <a:r>
              <a:rPr lang="en-US" altLang="ko-KR" sz="3200" dirty="0" smtClean="0"/>
              <a:t> Good </a:t>
            </a:r>
            <a:r>
              <a:rPr lang="en-US" altLang="ko-KR" sz="3200" dirty="0" smtClean="0"/>
              <a:t>point. Thank you, </a:t>
            </a:r>
            <a:r>
              <a:rPr lang="en-US" altLang="ko-KR" sz="3200" dirty="0" err="1" smtClean="0"/>
              <a:t>Dahyeon</a:t>
            </a:r>
            <a:r>
              <a:rPr lang="en-US" altLang="ko-KR" sz="3200" dirty="0" smtClean="0"/>
              <a:t>!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noFill/>
          <a:ln w="6350" cap="flat" cmpd="sng" algn="ctr">
            <a:solidFill>
              <a:srgbClr val="000000">
                <a:alpha val="100000"/>
              </a:srgbClr>
            </a:solidFill>
            <a:prstDash val="solid"/>
            <a:miter/>
          </a:ln>
          <a:effectLst/>
        </p:spPr>
      </p:cxn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lvl1pPr marL="0" indent="0" algn="l" defTabSz="232257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 kumimoji="0" sz="18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29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95823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56207"/>
            <a:ext cx="9425206" cy="443198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b="1" spc="-100" dirty="0">
                <a:solidFill>
                  <a:schemeClr val="tx1"/>
                </a:solidFill>
                <a:effectLst/>
                <a:ea typeface="Noto Sans KR"/>
              </a:rPr>
              <a:t>W</a:t>
            </a:r>
            <a:r>
              <a:rPr lang="en-US" altLang="ko-KR" sz="3200" spc="-100" dirty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en-US" altLang="ko-KR" sz="3200" spc="-100" dirty="0" smtClean="0">
                <a:solidFill>
                  <a:schemeClr val="tx1"/>
                </a:solidFill>
                <a:effectLst/>
                <a:ea typeface="Noto Sans KR"/>
              </a:rPr>
              <a:t> </a:t>
            </a:r>
            <a:r>
              <a:rPr lang="en-US" altLang="ko-KR" sz="3200" dirty="0" smtClean="0"/>
              <a:t>Do </a:t>
            </a:r>
            <a:r>
              <a:rPr lang="en-US" altLang="ko-KR" sz="3200" dirty="0" smtClean="0"/>
              <a:t>you want to try out a new hobby but never seem to have enough time? Well, we’ve got the app for you: Hobby Booster. With this app, you can easily try something new! You can learn to speak foreign languages, play musical instruments, improve your sports skills, and much more. 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1   Real-Life Listening  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p.30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7833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7" y="1656207"/>
            <a:ext cx="9575333" cy="369331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/>
              <a:t>And Hobby Booster has unique features you won’t find anywhere else. What sets us apart? First of all, the lessons are divided into short, 10-minute videos, so you can watch them in your spare time. Plus, you can connect with fellow hobbyists using the app’s community page. </a:t>
            </a: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1   Real-Life Listening  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lang="en-US" altLang="x-none" sz="1600" dirty="0" smtClean="0">
                <a:latin typeface="Noto Sans KR Medium"/>
                <a:ea typeface="Noto Sans KR Medium"/>
              </a:rPr>
              <a:t>30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7833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" name="그림 7" descr="직사각형, 스크린샷, 라인, 텍스트이(가) 표시된 사진  자동 생성된 설명"/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en-US" altLang="x-none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Lesson </a:t>
            </a:r>
            <a:r>
              <a:rPr lang="en-US" altLang="ko-KR" sz="2000" b="1" dirty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 </a:t>
            </a:r>
            <a:r>
              <a:rPr lang="en-US" altLang="ko-KR" sz="2000" b="1" dirty="0" smtClean="0">
                <a:solidFill>
                  <a:srgbClr val="F9C158"/>
                </a:solidFill>
                <a:effectLst/>
                <a:latin typeface="+mj-lt"/>
                <a:ea typeface="Noto Sans KR Medium"/>
              </a:rPr>
              <a:t>2</a:t>
            </a:r>
            <a:endParaRPr lang="en-US" altLang="ko-KR" sz="2000" b="1" dirty="0">
              <a:solidFill>
                <a:srgbClr val="F9C158"/>
              </a:solidFill>
              <a:latin typeface="+mj-lt"/>
              <a:ea typeface="Noto Sans KR Medium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1257508" y="1656207"/>
            <a:ext cx="9425206" cy="2908489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/>
              <a:t>You can share tips for enjoying your hobby there! Hobby Booster works on all mobile devices and can be downloaded from any app store, so get it today!</a:t>
            </a:r>
          </a:p>
          <a:p>
            <a:pPr>
              <a:lnSpc>
                <a:spcPct val="150000"/>
              </a:lnSpc>
            </a:pPr>
            <a:endParaRPr lang="en-US" altLang="ko-KR" sz="3000" spc="-100" dirty="0">
              <a:solidFill>
                <a:schemeClr val="tx1"/>
              </a:solidFill>
              <a:effectLst/>
              <a:latin typeface="+mj-lt"/>
              <a:ea typeface="Noto Sans KR"/>
            </a:endParaRPr>
          </a:p>
        </p:txBody>
      </p:sp>
      <p:cxnSp>
        <p:nvCxnSpPr>
          <p:cNvPr id="7" name="직선 연결선[R] 1"/>
          <p:cNvCxnSpPr/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1169357" y="818455"/>
            <a:ext cx="4512356" cy="4464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lvl="0">
              <a:defRPr/>
            </a:pPr>
            <a:r>
              <a:rPr lang="en-US" altLang="ko-KR" sz="2400" b="1" spc="-10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lt"/>
                <a:ea typeface="Noto Sans KR"/>
              </a:rPr>
              <a:t>  Topic 1   Real-Life Listening  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11485974" y="1449705"/>
            <a:ext cx="672686" cy="339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x-none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p.</a:t>
            </a:r>
            <a:r>
              <a:rPr kumimoji="0" lang="en-US" altLang="ko-KR" sz="1600" b="0" i="0" u="none" strike="noStrike" kern="1200" cap="none" spc="0" normalizeH="0" baseline="0" dirty="0" smtClean="0">
                <a:solidFill>
                  <a:schemeClr val="tx1"/>
                </a:solidFill>
                <a:latin typeface="Noto Sans KR Medium"/>
                <a:ea typeface="Noto Sans KR Medium"/>
              </a:rPr>
              <a:t>30</a:t>
            </a:r>
            <a:endParaRPr kumimoji="0" lang="en-US" altLang="ko-KR" sz="1600" b="0" i="0" u="none" strike="noStrike" kern="1200" cap="none" spc="0" normalizeH="0" baseline="0" dirty="0">
              <a:solidFill>
                <a:schemeClr val="tx1"/>
              </a:solidFill>
              <a:effectLst/>
              <a:latin typeface="Noto Sans KR Medium"/>
              <a:ea typeface="Noto Sans KR Medium"/>
            </a:endParaRPr>
          </a:p>
        </p:txBody>
      </p:sp>
    </p:spTree>
    <p:extLst>
      <p:ext uri="{BB962C8B-B14F-4D97-AF65-F5344CB8AC3E}">
        <p14:creationId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37833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1008</Words>
  <Application>Show</Application>
  <PresentationFormat>사용자 지정</PresentationFormat>
  <Paragraphs>108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슬라이드 1</vt:lpstr>
      <vt:lpstr> </vt:lpstr>
      <vt:lpstr>슬라이드 3</vt:lpstr>
      <vt:lpstr> </vt:lpstr>
      <vt:lpstr>슬라이드 5</vt:lpstr>
      <vt:lpstr>슬라이드 6</vt:lpstr>
      <vt:lpstr> </vt:lpstr>
      <vt:lpstr> </vt:lpstr>
      <vt:lpstr> </vt:lpstr>
      <vt:lpstr> </vt:lpstr>
      <vt:lpstr>슬라이드 11</vt:lpstr>
      <vt:lpstr> </vt:lpstr>
      <vt:lpstr>슬라이드 13</vt:lpstr>
      <vt:lpstr>슬라이드 14</vt:lpstr>
      <vt:lpstr> </vt:lpstr>
      <vt:lpstr>슬라이드 16</vt:lpstr>
      <vt:lpstr> </vt:lpstr>
      <vt:lpstr>슬라이드 18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김효민B</dc:creator>
  <cp:lastModifiedBy>Owner</cp:lastModifiedBy>
  <cp:revision>62</cp:revision>
  <dcterms:created xsi:type="dcterms:W3CDTF">2024-07-02T00:56:12Z</dcterms:created>
  <dcterms:modified xsi:type="dcterms:W3CDTF">2024-08-05T03:21:39Z</dcterms:modified>
  <cp:version/>
</cp:coreProperties>
</file>